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9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0.xml" ContentType="application/vnd.openxmlformats-officedocument.theme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1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theme/theme12.xml" ContentType="application/vnd.openxmlformats-officedocument.theme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theme/theme13.xml" ContentType="application/vnd.openxmlformats-officedocument.theme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9" r:id="rId2"/>
    <p:sldMasterId id="2147483843" r:id="rId3"/>
    <p:sldMasterId id="2147483855" r:id="rId4"/>
    <p:sldMasterId id="2147483867" r:id="rId5"/>
    <p:sldMasterId id="2147483879" r:id="rId6"/>
    <p:sldMasterId id="2147483892" r:id="rId7"/>
    <p:sldMasterId id="2147483904" r:id="rId8"/>
    <p:sldMasterId id="2147483916" r:id="rId9"/>
    <p:sldMasterId id="2147483929" r:id="rId10"/>
    <p:sldMasterId id="2147483941" r:id="rId11"/>
    <p:sldMasterId id="2147483953" r:id="rId12"/>
    <p:sldMasterId id="2147483966" r:id="rId13"/>
    <p:sldMasterId id="2147483978" r:id="rId14"/>
  </p:sldMasterIdLst>
  <p:notesMasterIdLst>
    <p:notesMasterId r:id="rId49"/>
  </p:notesMasterIdLst>
  <p:sldIdLst>
    <p:sldId id="263" r:id="rId15"/>
    <p:sldId id="305" r:id="rId16"/>
    <p:sldId id="506" r:id="rId17"/>
    <p:sldId id="465" r:id="rId18"/>
    <p:sldId id="463" r:id="rId19"/>
    <p:sldId id="507" r:id="rId20"/>
    <p:sldId id="508" r:id="rId21"/>
    <p:sldId id="438" r:id="rId22"/>
    <p:sldId id="509" r:id="rId23"/>
    <p:sldId id="510" r:id="rId24"/>
    <p:sldId id="484" r:id="rId25"/>
    <p:sldId id="513" r:id="rId26"/>
    <p:sldId id="514" r:id="rId27"/>
    <p:sldId id="515" r:id="rId28"/>
    <p:sldId id="516" r:id="rId29"/>
    <p:sldId id="517" r:id="rId30"/>
    <p:sldId id="518" r:id="rId31"/>
    <p:sldId id="519" r:id="rId32"/>
    <p:sldId id="520" r:id="rId33"/>
    <p:sldId id="521" r:id="rId34"/>
    <p:sldId id="522" r:id="rId35"/>
    <p:sldId id="523" r:id="rId36"/>
    <p:sldId id="524" r:id="rId37"/>
    <p:sldId id="525" r:id="rId38"/>
    <p:sldId id="526" r:id="rId39"/>
    <p:sldId id="527" r:id="rId40"/>
    <p:sldId id="528" r:id="rId41"/>
    <p:sldId id="529" r:id="rId42"/>
    <p:sldId id="530" r:id="rId43"/>
    <p:sldId id="531" r:id="rId44"/>
    <p:sldId id="532" r:id="rId45"/>
    <p:sldId id="533" r:id="rId46"/>
    <p:sldId id="534" r:id="rId47"/>
    <p:sldId id="535" r:id="rId4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FFCC"/>
    <a:srgbClr val="FFFFFF"/>
    <a:srgbClr val="CCFFFF"/>
    <a:srgbClr val="EAEAEA"/>
    <a:srgbClr val="000000"/>
    <a:srgbClr val="B2B2B2"/>
    <a:srgbClr val="EBFFFF"/>
    <a:srgbClr val="CCFFCC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4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-9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slide" Target="slides/slide25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slide" Target="slides/slide28.xml"/><Relationship Id="rId47" Type="http://schemas.openxmlformats.org/officeDocument/2006/relationships/slide" Target="slides/slide33.xml"/><Relationship Id="rId50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9" Type="http://schemas.openxmlformats.org/officeDocument/2006/relationships/slide" Target="slides/slide15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slide" Target="slides/slide26.xml"/><Relationship Id="rId45" Type="http://schemas.openxmlformats.org/officeDocument/2006/relationships/slide" Target="slides/slide31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4" Type="http://schemas.openxmlformats.org/officeDocument/2006/relationships/slide" Target="slides/slide3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slide" Target="slides/slide29.xml"/><Relationship Id="rId48" Type="http://schemas.openxmlformats.org/officeDocument/2006/relationships/slide" Target="slides/slide34.xml"/><Relationship Id="rId8" Type="http://schemas.openxmlformats.org/officeDocument/2006/relationships/slideMaster" Target="slideMasters/slideMaster8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46" Type="http://schemas.openxmlformats.org/officeDocument/2006/relationships/slide" Target="slides/slide32.xml"/><Relationship Id="rId20" Type="http://schemas.openxmlformats.org/officeDocument/2006/relationships/slide" Target="slides/slide6.xml"/><Relationship Id="rId41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4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user\&#48148;&#53461;%20&#54868;&#47732;\&#52264;&#49464;&#45824;&#48148;&#51060;&#50724;&#44536;&#47536;&#49324;&#50629;&#45800;%2020101202\&#54665;&#49324;\2013\&#52264;&#49464;&#45824;&#48148;&#51060;&#50724;&#44536;&#47536;&#49324;&#50629;%20&#49457;&#44284;&#48372;&#44256;&#54924;(&#53076;&#50641;&#49828;)\&#51333;&#51088;&#49884;&#51109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user\&#48148;&#53461;%20&#54868;&#47732;\&#52264;&#49464;&#45824;&#48148;&#51060;&#50724;&#44536;&#47536;&#49324;&#50629;&#45800;%2020101202\&#54665;&#49324;\2013\&#52264;&#49464;&#45824;&#48148;&#51060;&#50724;&#44536;&#47536;&#49324;&#50629;%20&#49457;&#44284;&#48372;&#44256;&#54924;(&#53076;&#50641;&#49828;)\&#51333;&#51088;&#49884;&#51109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user\&#48148;&#53461;%20&#54868;&#47732;\&#52264;&#49464;&#45824;&#48148;&#51060;&#50724;&#44536;&#47536;&#49324;&#50629;&#45800;%2020101202\&#54665;&#49324;\2013\&#52264;&#49464;&#45824;&#48148;&#51060;&#50724;&#44536;&#47536;&#49324;&#50629;%20&#49457;&#44284;&#48372;&#44256;&#54924;(&#53076;&#50641;&#49828;)\&#51333;&#51088;&#49884;&#51109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lnSpc>
                <a:spcPts val="2300"/>
              </a:lnSpc>
              <a:defRPr sz="1600" b="1" i="0" u="none" strike="noStrike" kern="1200" spc="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600" b="1" dirty="0">
                <a:solidFill>
                  <a:srgbClr val="0000CC"/>
                </a:solidFill>
              </a:rPr>
              <a:t>중국과 잔여 세계의 콩 연간 수입량 변화  </a:t>
            </a:r>
            <a:endParaRPr lang="en-US" altLang="ko-KR" sz="1600" b="1" dirty="0">
              <a:solidFill>
                <a:srgbClr val="0000CC"/>
              </a:solidFill>
            </a:endParaRPr>
          </a:p>
          <a:p>
            <a:pPr>
              <a:lnSpc>
                <a:spcPts val="2300"/>
              </a:lnSpc>
              <a:defRPr sz="1600" b="1">
                <a:solidFill>
                  <a:srgbClr val="0000CC"/>
                </a:solidFill>
              </a:defRPr>
            </a:pPr>
            <a:r>
              <a:rPr lang="en-US" altLang="ko-KR" sz="1600" b="1" dirty="0">
                <a:solidFill>
                  <a:srgbClr val="0000CC"/>
                </a:solidFill>
              </a:rPr>
              <a:t>1996~ 2016  (</a:t>
            </a:r>
            <a:r>
              <a:rPr lang="ko-KR" altLang="en-US" sz="1600" b="1" dirty="0">
                <a:solidFill>
                  <a:srgbClr val="0000CC"/>
                </a:solidFill>
              </a:rPr>
              <a:t>단위</a:t>
            </a:r>
            <a:r>
              <a:rPr lang="en-US" altLang="ko-KR" sz="1600" b="1" dirty="0">
                <a:solidFill>
                  <a:srgbClr val="0000CC"/>
                </a:solidFill>
              </a:rPr>
              <a:t>: </a:t>
            </a:r>
            <a:r>
              <a:rPr lang="ko-KR" altLang="en-US" sz="1600" b="1" dirty="0" err="1">
                <a:solidFill>
                  <a:srgbClr val="0000CC"/>
                </a:solidFill>
              </a:rPr>
              <a:t>만톤</a:t>
            </a:r>
            <a:r>
              <a:rPr lang="en-US" altLang="ko-KR" sz="1600" b="1" dirty="0">
                <a:solidFill>
                  <a:srgbClr val="0000CC"/>
                </a:solidFill>
              </a:rPr>
              <a:t>)</a:t>
            </a:r>
            <a:endParaRPr lang="ko-KR" altLang="en-US" sz="1600" b="1" dirty="0">
              <a:solidFill>
                <a:srgbClr val="0000CC"/>
              </a:solidFill>
            </a:endParaRPr>
          </a:p>
        </c:rich>
      </c:tx>
      <c:layout>
        <c:manualLayout>
          <c:xMode val="edge"/>
          <c:yMode val="edge"/>
          <c:x val="0.15533596218466322"/>
          <c:y val="1.6348010433784532E-2"/>
        </c:manualLayout>
      </c:layout>
      <c:overlay val="0"/>
      <c:spPr>
        <a:solidFill>
          <a:srgbClr val="FFFFFF"/>
        </a:solidFill>
        <a:ln>
          <a:solidFill>
            <a:srgbClr val="0000CC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lnSpc>
              <a:spcPts val="2300"/>
            </a:lnSpc>
            <a:defRPr sz="1600" b="1" i="0" u="none" strike="noStrike" kern="1200" spc="0" baseline="0">
              <a:solidFill>
                <a:srgbClr val="0000CC"/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0.11608107853954562"/>
          <c:y val="3.2345144501552285E-2"/>
          <c:w val="0.782019064396409"/>
          <c:h val="0.8320408490963332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중국</c:v>
                </c:pt>
              </c:strCache>
            </c:strRef>
          </c:tx>
          <c:spPr>
            <a:ln w="6350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Sheet1!$A$2:$A$22</c:f>
              <c:strCache>
                <c:ptCount val="21"/>
                <c:pt idx="0">
                  <c:v>96</c:v>
                </c:pt>
                <c:pt idx="1">
                  <c:v>97</c:v>
                </c:pt>
                <c:pt idx="2">
                  <c:v>98</c:v>
                </c:pt>
                <c:pt idx="3">
                  <c:v>99</c:v>
                </c:pt>
                <c:pt idx="4">
                  <c:v>00</c:v>
                </c:pt>
                <c:pt idx="5">
                  <c:v>01</c:v>
                </c:pt>
                <c:pt idx="6">
                  <c:v>02</c:v>
                </c:pt>
                <c:pt idx="7">
                  <c:v>03</c:v>
                </c:pt>
                <c:pt idx="8">
                  <c:v>04</c:v>
                </c:pt>
                <c:pt idx="9">
                  <c:v>05</c:v>
                </c:pt>
                <c:pt idx="10">
                  <c:v>06</c:v>
                </c:pt>
                <c:pt idx="11">
                  <c:v>07</c:v>
                </c:pt>
                <c:pt idx="12">
                  <c:v>08</c:v>
                </c:pt>
                <c:pt idx="13">
                  <c:v>09</c:v>
                </c:pt>
                <c:pt idx="14">
                  <c:v>10</c:v>
                </c:pt>
                <c:pt idx="15">
                  <c:v>11</c:v>
                </c:pt>
                <c:pt idx="16">
                  <c:v>12</c:v>
                </c:pt>
                <c:pt idx="17">
                  <c:v>13</c:v>
                </c:pt>
                <c:pt idx="18">
                  <c:v>14</c:v>
                </c:pt>
                <c:pt idx="19">
                  <c:v>15</c:v>
                </c:pt>
                <c:pt idx="20">
                  <c:v>16</c:v>
                </c:pt>
              </c:strCache>
            </c:strRef>
          </c:cat>
          <c:val>
            <c:numRef>
              <c:f>Sheet1!$B$2:$B$22</c:f>
              <c:numCache>
                <c:formatCode>General</c:formatCode>
                <c:ptCount val="21"/>
                <c:pt idx="0">
                  <c:v>10</c:v>
                </c:pt>
                <c:pt idx="1">
                  <c:v>200</c:v>
                </c:pt>
                <c:pt idx="2">
                  <c:v>300</c:v>
                </c:pt>
                <c:pt idx="3">
                  <c:v>500</c:v>
                </c:pt>
                <c:pt idx="4">
                  <c:v>1000</c:v>
                </c:pt>
                <c:pt idx="5">
                  <c:v>1300</c:v>
                </c:pt>
                <c:pt idx="6">
                  <c:v>1000</c:v>
                </c:pt>
                <c:pt idx="7">
                  <c:v>2100</c:v>
                </c:pt>
                <c:pt idx="8">
                  <c:v>1800</c:v>
                </c:pt>
                <c:pt idx="9">
                  <c:v>2700</c:v>
                </c:pt>
                <c:pt idx="10">
                  <c:v>2900</c:v>
                </c:pt>
                <c:pt idx="11">
                  <c:v>2950</c:v>
                </c:pt>
                <c:pt idx="12">
                  <c:v>3800</c:v>
                </c:pt>
                <c:pt idx="13">
                  <c:v>4100</c:v>
                </c:pt>
                <c:pt idx="14">
                  <c:v>5000</c:v>
                </c:pt>
                <c:pt idx="15">
                  <c:v>5200</c:v>
                </c:pt>
                <c:pt idx="16">
                  <c:v>5980</c:v>
                </c:pt>
                <c:pt idx="17">
                  <c:v>6000</c:v>
                </c:pt>
                <c:pt idx="18">
                  <c:v>6950</c:v>
                </c:pt>
                <c:pt idx="19">
                  <c:v>7500</c:v>
                </c:pt>
                <c:pt idx="20">
                  <c:v>8600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F28F-43CC-AB03-64005F498B1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잔여 세계</c:v>
                </c:pt>
              </c:strCache>
            </c:strRef>
          </c:tx>
          <c:spPr>
            <a:ln w="63500" cap="rnd">
              <a:solidFill>
                <a:srgbClr val="0000CC"/>
              </a:solidFill>
              <a:round/>
            </a:ln>
            <a:effectLst/>
          </c:spPr>
          <c:marker>
            <c:symbol val="none"/>
          </c:marker>
          <c:cat>
            <c:strRef>
              <c:f>Sheet1!$A$2:$A$22</c:f>
              <c:strCache>
                <c:ptCount val="21"/>
                <c:pt idx="0">
                  <c:v>96</c:v>
                </c:pt>
                <c:pt idx="1">
                  <c:v>97</c:v>
                </c:pt>
                <c:pt idx="2">
                  <c:v>98</c:v>
                </c:pt>
                <c:pt idx="3">
                  <c:v>99</c:v>
                </c:pt>
                <c:pt idx="4">
                  <c:v>00</c:v>
                </c:pt>
                <c:pt idx="5">
                  <c:v>01</c:v>
                </c:pt>
                <c:pt idx="6">
                  <c:v>02</c:v>
                </c:pt>
                <c:pt idx="7">
                  <c:v>03</c:v>
                </c:pt>
                <c:pt idx="8">
                  <c:v>04</c:v>
                </c:pt>
                <c:pt idx="9">
                  <c:v>05</c:v>
                </c:pt>
                <c:pt idx="10">
                  <c:v>06</c:v>
                </c:pt>
                <c:pt idx="11">
                  <c:v>07</c:v>
                </c:pt>
                <c:pt idx="12">
                  <c:v>08</c:v>
                </c:pt>
                <c:pt idx="13">
                  <c:v>09</c:v>
                </c:pt>
                <c:pt idx="14">
                  <c:v>10</c:v>
                </c:pt>
                <c:pt idx="15">
                  <c:v>11</c:v>
                </c:pt>
                <c:pt idx="16">
                  <c:v>12</c:v>
                </c:pt>
                <c:pt idx="17">
                  <c:v>13</c:v>
                </c:pt>
                <c:pt idx="18">
                  <c:v>14</c:v>
                </c:pt>
                <c:pt idx="19">
                  <c:v>15</c:v>
                </c:pt>
                <c:pt idx="20">
                  <c:v>16</c:v>
                </c:pt>
              </c:strCache>
            </c:strRef>
          </c:cat>
          <c:val>
            <c:numRef>
              <c:f>Sheet1!$C$2:$C$22</c:f>
              <c:numCache>
                <c:formatCode>General</c:formatCode>
                <c:ptCount val="21"/>
                <c:pt idx="0">
                  <c:v>3100</c:v>
                </c:pt>
                <c:pt idx="1">
                  <c:v>3300</c:v>
                </c:pt>
                <c:pt idx="2">
                  <c:v>3600</c:v>
                </c:pt>
                <c:pt idx="3">
                  <c:v>3500</c:v>
                </c:pt>
                <c:pt idx="4">
                  <c:v>3600</c:v>
                </c:pt>
                <c:pt idx="5">
                  <c:v>4000</c:v>
                </c:pt>
                <c:pt idx="6">
                  <c:v>4400</c:v>
                </c:pt>
                <c:pt idx="7">
                  <c:v>4100</c:v>
                </c:pt>
                <c:pt idx="8">
                  <c:v>3800</c:v>
                </c:pt>
                <c:pt idx="9">
                  <c:v>3850</c:v>
                </c:pt>
                <c:pt idx="10">
                  <c:v>3800</c:v>
                </c:pt>
                <c:pt idx="11">
                  <c:v>4000</c:v>
                </c:pt>
                <c:pt idx="12">
                  <c:v>4000</c:v>
                </c:pt>
                <c:pt idx="13">
                  <c:v>3700</c:v>
                </c:pt>
                <c:pt idx="14">
                  <c:v>3700</c:v>
                </c:pt>
                <c:pt idx="15">
                  <c:v>3700</c:v>
                </c:pt>
                <c:pt idx="16">
                  <c:v>3400</c:v>
                </c:pt>
                <c:pt idx="17">
                  <c:v>3650</c:v>
                </c:pt>
                <c:pt idx="18">
                  <c:v>3700</c:v>
                </c:pt>
                <c:pt idx="19">
                  <c:v>3800</c:v>
                </c:pt>
                <c:pt idx="20">
                  <c:v>3800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F28F-43CC-AB03-64005F498B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84229824"/>
        <c:axId val="284230384"/>
      </c:lineChart>
      <c:catAx>
        <c:axId val="284229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84230384"/>
        <c:crosses val="autoZero"/>
        <c:auto val="1"/>
        <c:lblAlgn val="ctr"/>
        <c:lblOffset val="100"/>
        <c:noMultiLvlLbl val="0"/>
      </c:catAx>
      <c:valAx>
        <c:axId val="284230384"/>
        <c:scaling>
          <c:orientation val="minMax"/>
        </c:scaling>
        <c:delete val="0"/>
        <c:axPos val="l"/>
        <c:majorGridlines>
          <c:spPr>
            <a:ln w="317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84229824"/>
        <c:crosses val="autoZero"/>
        <c:crossBetween val="between"/>
        <c:majorUnit val="2000"/>
      </c:valAx>
      <c:spPr>
        <a:solidFill>
          <a:srgbClr val="FFFFCC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rgbClr val="FFFFCC"/>
    </a:solidFill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plotArea>
      <c:layout>
        <c:manualLayout>
          <c:layoutTarget val="inner"/>
          <c:xMode val="edge"/>
          <c:yMode val="edge"/>
          <c:x val="9.6690276729107488E-2"/>
          <c:y val="3.0148741645677567E-2"/>
          <c:w val="0.90330966403340363"/>
          <c:h val="0.85501494849258364"/>
        </c:manualLayout>
      </c:layout>
      <c:lineChart>
        <c:grouping val="stacked"/>
        <c:varyColors val="0"/>
        <c:ser>
          <c:idx val="0"/>
          <c:order val="0"/>
          <c:val>
            <c:numRef>
              <c:f>Sheet1!$B$1:$B$6</c:f>
              <c:numCache>
                <c:formatCode>General</c:formatCode>
                <c:ptCount val="6"/>
                <c:pt idx="0">
                  <c:v>9.3000000000000007</c:v>
                </c:pt>
                <c:pt idx="1">
                  <c:v>23.53</c:v>
                </c:pt>
                <c:pt idx="2">
                  <c:v>57.14</c:v>
                </c:pt>
                <c:pt idx="3">
                  <c:v>117.8</c:v>
                </c:pt>
                <c:pt idx="4">
                  <c:v>148.4</c:v>
                </c:pt>
                <c:pt idx="5">
                  <c:v>200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FC99-4FDB-9F69-36F7B282CC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0436304"/>
        <c:axId val="240436864"/>
      </c:lineChart>
      <c:catAx>
        <c:axId val="240436304"/>
        <c:scaling>
          <c:orientation val="minMax"/>
        </c:scaling>
        <c:delete val="0"/>
        <c:axPos val="b"/>
        <c:majorTickMark val="out"/>
        <c:minorTickMark val="none"/>
        <c:tickLblPos val="nextTo"/>
        <c:crossAx val="240436864"/>
        <c:crosses val="autoZero"/>
        <c:auto val="1"/>
        <c:lblAlgn val="ctr"/>
        <c:lblOffset val="100"/>
        <c:noMultiLvlLbl val="0"/>
      </c:catAx>
      <c:valAx>
        <c:axId val="24043686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 baseline="0">
                <a:solidFill>
                  <a:srgbClr val="0000CC"/>
                </a:solidFill>
                <a:ea typeface="맑은 고딕" panose="020B0503020000020004" pitchFamily="50" charset="-127"/>
              </a:defRPr>
            </a:pPr>
            <a:endParaRPr lang="ko-KR"/>
          </a:p>
        </c:txPr>
        <c:crossAx val="240436304"/>
        <c:crosses val="autoZero"/>
        <c:crossBetween val="between"/>
      </c:valAx>
    </c:plotArea>
    <c:plotVisOnly val="1"/>
    <c:dispBlanksAs val="zero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6798119547720464E-2"/>
          <c:y val="3.8035107996821492E-2"/>
          <c:w val="0.59252156327797456"/>
          <c:h val="0.85461276056089364"/>
        </c:manualLayout>
      </c:layout>
      <c:pie3DChart>
        <c:varyColors val="1"/>
        <c:ser>
          <c:idx val="0"/>
          <c:order val="0"/>
          <c:explosion val="25"/>
          <c:dPt>
            <c:idx val="0"/>
            <c:bubble3D val="0"/>
            <c:explosion val="2"/>
            <c:extLst xmlns:c16r2="http://schemas.microsoft.com/office/drawing/2015/06/chart">
              <c:ext xmlns:c16="http://schemas.microsoft.com/office/drawing/2014/chart" uri="{C3380CC4-5D6E-409C-BE32-E72D297353CC}">
                <c16:uniqueId val="{00000000-96EC-4919-A60F-0DE018B3F046}"/>
              </c:ext>
            </c:extLst>
          </c:dPt>
          <c:dPt>
            <c:idx val="1"/>
            <c:bubble3D val="0"/>
            <c:explosion val="15"/>
            <c:extLst xmlns:c16r2="http://schemas.microsoft.com/office/drawing/2015/06/chart">
              <c:ext xmlns:c16="http://schemas.microsoft.com/office/drawing/2014/chart" uri="{C3380CC4-5D6E-409C-BE32-E72D297353CC}">
                <c16:uniqueId val="{00000001-96EC-4919-A60F-0DE018B3F046}"/>
              </c:ext>
            </c:extLst>
          </c:dPt>
          <c:dPt>
            <c:idx val="2"/>
            <c:bubble3D val="0"/>
            <c:explosion val="12"/>
            <c:extLst xmlns:c16r2="http://schemas.microsoft.com/office/drawing/2015/06/chart">
              <c:ext xmlns:c16="http://schemas.microsoft.com/office/drawing/2014/chart" uri="{C3380CC4-5D6E-409C-BE32-E72D297353CC}">
                <c16:uniqueId val="{00000002-96EC-4919-A60F-0DE018B3F046}"/>
              </c:ext>
            </c:extLst>
          </c:dPt>
          <c:dPt>
            <c:idx val="3"/>
            <c:bubble3D val="0"/>
            <c:explosion val="12"/>
            <c:extLst xmlns:c16r2="http://schemas.microsoft.com/office/drawing/2015/06/chart">
              <c:ext xmlns:c16="http://schemas.microsoft.com/office/drawing/2014/chart" uri="{C3380CC4-5D6E-409C-BE32-E72D297353CC}">
                <c16:uniqueId val="{00000003-96EC-4919-A60F-0DE018B3F046}"/>
              </c:ext>
            </c:extLst>
          </c:dPt>
          <c:dPt>
            <c:idx val="4"/>
            <c:bubble3D val="0"/>
            <c:explosion val="13"/>
            <c:extLst xmlns:c16r2="http://schemas.microsoft.com/office/drawing/2015/06/chart">
              <c:ext xmlns:c16="http://schemas.microsoft.com/office/drawing/2014/chart" uri="{C3380CC4-5D6E-409C-BE32-E72D297353CC}">
                <c16:uniqueId val="{00000004-96EC-4919-A60F-0DE018B3F046}"/>
              </c:ext>
            </c:extLst>
          </c:dPt>
          <c:dPt>
            <c:idx val="5"/>
            <c:bubble3D val="0"/>
            <c:explosion val="15"/>
            <c:extLst xmlns:c16r2="http://schemas.microsoft.com/office/drawing/2015/06/chart">
              <c:ext xmlns:c16="http://schemas.microsoft.com/office/drawing/2014/chart" uri="{C3380CC4-5D6E-409C-BE32-E72D297353CC}">
                <c16:uniqueId val="{00000005-96EC-4919-A60F-0DE018B3F046}"/>
              </c:ext>
            </c:extLst>
          </c:dPt>
          <c:dPt>
            <c:idx val="6"/>
            <c:bubble3D val="0"/>
            <c:explosion val="21"/>
            <c:extLst xmlns:c16r2="http://schemas.microsoft.com/office/drawing/2015/06/chart">
              <c:ext xmlns:c16="http://schemas.microsoft.com/office/drawing/2014/chart" uri="{C3380CC4-5D6E-409C-BE32-E72D297353CC}">
                <c16:uniqueId val="{00000006-96EC-4919-A60F-0DE018B3F046}"/>
              </c:ext>
            </c:extLst>
          </c:dPt>
          <c:dLbls>
            <c:dLbl>
              <c:idx val="0"/>
              <c:layout>
                <c:manualLayout>
                  <c:x val="-0.15922123797025403"/>
                  <c:y val="-6.0735637212015409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96EC-4919-A60F-0DE018B3F046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Sheet1!$B$21:$B$27</c:f>
              <c:strCache>
                <c:ptCount val="7"/>
                <c:pt idx="0">
                  <c:v>몬산토</c:v>
                </c:pt>
                <c:pt idx="1">
                  <c:v>듀폰</c:v>
                </c:pt>
                <c:pt idx="2">
                  <c:v>신젠타</c:v>
                </c:pt>
                <c:pt idx="3">
                  <c:v>바이엘 </c:v>
                </c:pt>
                <c:pt idx="4">
                  <c:v>다우</c:v>
                </c:pt>
                <c:pt idx="5">
                  <c:v>델타&amp;파인랜드</c:v>
                </c:pt>
                <c:pt idx="6">
                  <c:v>기타</c:v>
                </c:pt>
              </c:strCache>
            </c:strRef>
          </c:cat>
          <c:val>
            <c:numRef>
              <c:f>Sheet1!$C$21:$C$27</c:f>
              <c:numCache>
                <c:formatCode>General</c:formatCode>
                <c:ptCount val="7"/>
                <c:pt idx="0">
                  <c:v>47.2</c:v>
                </c:pt>
                <c:pt idx="1">
                  <c:v>13.1</c:v>
                </c:pt>
                <c:pt idx="2">
                  <c:v>3.7</c:v>
                </c:pt>
                <c:pt idx="3">
                  <c:v>3.9</c:v>
                </c:pt>
                <c:pt idx="4">
                  <c:v>4.0999999999999996</c:v>
                </c:pt>
                <c:pt idx="5">
                  <c:v>5.9</c:v>
                </c:pt>
                <c:pt idx="6">
                  <c:v>22.1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96EC-4919-A60F-0DE018B3F046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3742458226753074"/>
          <c:y val="0"/>
          <c:w val="0.36257541773246987"/>
          <c:h val="0.81210399158820745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400"/>
      </a:pPr>
      <a:endParaRPr lang="ko-K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6798119547720464E-2"/>
          <c:y val="3.8035107996821492E-2"/>
          <c:w val="0.59252156327797456"/>
          <c:h val="0.85461276056089364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legend>
      <c:legendPos val="r"/>
      <c:layout>
        <c:manualLayout>
          <c:xMode val="edge"/>
          <c:yMode val="edge"/>
          <c:x val="0.63742458226753074"/>
          <c:y val="0"/>
          <c:w val="0.36257541773246993"/>
          <c:h val="0.81210399158820745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100"/>
      </a:pPr>
      <a:endParaRPr lang="ko-K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BEAAC-B86D-4AB0-AB94-6324D5D127A4}" type="datetimeFigureOut">
              <a:rPr lang="ko-KR" altLang="en-US" smtClean="0"/>
              <a:t>2016-12-19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7D0621-04EB-439C-AE26-FE22D4DE30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4869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ㅁ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8FA3C3-D0B0-4E09-AD5E-06F55535E725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60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5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1571" name="슬라이드 노트 개체 틀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/>
          </a:p>
        </p:txBody>
      </p:sp>
      <p:sp>
        <p:nvSpPr>
          <p:cNvPr id="62157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68BCCC-8F00-4ABE-A0A9-C36D3AD22784}" type="slidenum">
              <a:rPr kumimoji="1" lang="ko-KR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1" lang="ko-KR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436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4231-6E4B-4F9E-A222-142F3AC81F93}" type="datetimeFigureOut">
              <a:rPr lang="ko-KR" altLang="en-US" smtClean="0"/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D4F5-994D-49E5-81F3-B2D05DCD2F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3603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4231-6E4B-4F9E-A222-142F3AC81F93}" type="datetimeFigureOut">
              <a:rPr lang="ko-KR" altLang="en-US" smtClean="0"/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D4F5-994D-49E5-81F3-B2D05DCD2F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2324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4231-6E4B-4F9E-A222-142F3AC81F93}" type="datetimeFigureOut">
              <a:rPr lang="ko-KR" altLang="en-US" smtClean="0"/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D4F5-994D-49E5-81F3-B2D05DCD2F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4818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4231-6E4B-4F9E-A222-142F3AC81F93}" type="datetimeFigureOut">
              <a:rPr lang="ko-KR" altLang="en-US" smtClean="0"/>
              <a:t>2016-12-19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D4F5-994D-49E5-81F3-B2D05DCD2F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8413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4231-6E4B-4F9E-A222-142F3AC81F93}" type="datetimeFigureOut">
              <a:rPr lang="ko-KR" altLang="en-US" smtClean="0"/>
              <a:t>2016-12-19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D4F5-994D-49E5-81F3-B2D05DCD2F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3963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4231-6E4B-4F9E-A222-142F3AC81F93}" type="datetimeFigureOut">
              <a:rPr lang="ko-KR" altLang="en-US" smtClean="0"/>
              <a:t>2016-12-19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D4F5-994D-49E5-81F3-B2D05DCD2F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0679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4231-6E4B-4F9E-A222-142F3AC81F93}" type="datetimeFigureOut">
              <a:rPr lang="ko-KR" altLang="en-US" smtClean="0"/>
              <a:t>2016-12-19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D4F5-994D-49E5-81F3-B2D05DCD2F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8095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4231-6E4B-4F9E-A222-142F3AC81F93}" type="datetimeFigureOut">
              <a:rPr lang="ko-KR" altLang="en-US" smtClean="0"/>
              <a:t>2016-12-19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D4F5-994D-49E5-81F3-B2D05DCD2F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7215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4231-6E4B-4F9E-A222-142F3AC81F93}" type="datetimeFigureOut">
              <a:rPr lang="ko-KR" altLang="en-US" smtClean="0"/>
              <a:t>2016-12-19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D4F5-994D-49E5-81F3-B2D05DCD2F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9700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4231-6E4B-4F9E-A222-142F3AC81F93}" type="datetimeFigureOut">
              <a:rPr lang="ko-KR" altLang="en-US" smtClean="0"/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D4F5-994D-49E5-81F3-B2D05DCD2F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9676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4231-6E4B-4F9E-A222-142F3AC81F93}" type="datetimeFigureOut">
              <a:rPr lang="ko-KR" altLang="en-US" smtClean="0"/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D4F5-994D-49E5-81F3-B2D05DCD2F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21928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549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9534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7287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5739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7797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5738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7849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3371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5432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0679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9824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F63D-C48D-4F0B-832B-FC69DC292936}" type="datetimeFigureOut">
              <a:rPr lang="ko-KR" altLang="en-US" smtClean="0"/>
              <a:pPr/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29BC2-12EC-4299-BE3C-9D8F8969455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13172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F63D-C48D-4F0B-832B-FC69DC292936}" type="datetimeFigureOut">
              <a:rPr lang="ko-KR" altLang="en-US" smtClean="0"/>
              <a:pPr/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29BC2-12EC-4299-BE3C-9D8F8969455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89611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F63D-C48D-4F0B-832B-FC69DC292936}" type="datetimeFigureOut">
              <a:rPr lang="ko-KR" altLang="en-US" smtClean="0"/>
              <a:pPr/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29BC2-12EC-4299-BE3C-9D8F8969455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3587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F63D-C48D-4F0B-832B-FC69DC292936}" type="datetimeFigureOut">
              <a:rPr lang="ko-KR" altLang="en-US" smtClean="0"/>
              <a:pPr/>
              <a:t>2016-12-19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29BC2-12EC-4299-BE3C-9D8F8969455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0728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F63D-C48D-4F0B-832B-FC69DC292936}" type="datetimeFigureOut">
              <a:rPr lang="ko-KR" altLang="en-US" smtClean="0"/>
              <a:pPr/>
              <a:t>2016-12-19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29BC2-12EC-4299-BE3C-9D8F8969455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812347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F63D-C48D-4F0B-832B-FC69DC292936}" type="datetimeFigureOut">
              <a:rPr lang="ko-KR" altLang="en-US" smtClean="0"/>
              <a:pPr/>
              <a:t>2016-12-19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29BC2-12EC-4299-BE3C-9D8F8969455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08702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F63D-C48D-4F0B-832B-FC69DC292936}" type="datetimeFigureOut">
              <a:rPr lang="ko-KR" altLang="en-US" smtClean="0"/>
              <a:pPr/>
              <a:t>2016-12-19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29BC2-12EC-4299-BE3C-9D8F8969455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21765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F63D-C48D-4F0B-832B-FC69DC292936}" type="datetimeFigureOut">
              <a:rPr lang="ko-KR" altLang="en-US" smtClean="0"/>
              <a:pPr/>
              <a:t>2016-12-19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29BC2-12EC-4299-BE3C-9D8F8969455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944439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F63D-C48D-4F0B-832B-FC69DC292936}" type="datetimeFigureOut">
              <a:rPr lang="ko-KR" altLang="en-US" smtClean="0"/>
              <a:pPr/>
              <a:t>2016-12-19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29BC2-12EC-4299-BE3C-9D8F8969455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709733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F63D-C48D-4F0B-832B-FC69DC292936}" type="datetimeFigureOut">
              <a:rPr lang="ko-KR" altLang="en-US" smtClean="0"/>
              <a:pPr/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29BC2-12EC-4299-BE3C-9D8F8969455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91726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F63D-C48D-4F0B-832B-FC69DC292936}" type="datetimeFigureOut">
              <a:rPr lang="ko-KR" altLang="en-US" smtClean="0"/>
              <a:pPr/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29BC2-12EC-4299-BE3C-9D8F8969455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034245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1135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4620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42960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9949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66754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18911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7594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0981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73951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2335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80537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B2269-C5FA-461B-8AAE-18DA93704B5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63BC-CF75-4E9A-A856-A002A747C48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31912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B2269-C5FA-461B-8AAE-18DA93704B5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63BC-CF75-4E9A-A856-A002A747C48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657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B2269-C5FA-461B-8AAE-18DA93704B5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63BC-CF75-4E9A-A856-A002A747C48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71758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B2269-C5FA-461B-8AAE-18DA93704B5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63BC-CF75-4E9A-A856-A002A747C48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00696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B2269-C5FA-461B-8AAE-18DA93704B5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63BC-CF75-4E9A-A856-A002A747C48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50296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B2269-C5FA-461B-8AAE-18DA93704B5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63BC-CF75-4E9A-A856-A002A747C48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2151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B2269-C5FA-461B-8AAE-18DA93704B5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63BC-CF75-4E9A-A856-A002A747C48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63175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B2269-C5FA-461B-8AAE-18DA93704B5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63BC-CF75-4E9A-A856-A002A747C48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56640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B2269-C5FA-461B-8AAE-18DA93704B5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63BC-CF75-4E9A-A856-A002A747C48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86313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B2269-C5FA-461B-8AAE-18DA93704B5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63BC-CF75-4E9A-A856-A002A747C48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56892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B2269-C5FA-461B-8AAE-18DA93704B5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363BC-CF75-4E9A-A856-A002A747C48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64702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182948877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646435509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462516168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485055652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044120071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61362076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1879104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925290857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238542470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065745958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118507914"/>
      </p:ext>
    </p:extLst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152292675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ACDADF74-35D1-4CE0-9FEA-771E26C803C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79731000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7B8E0AE5-169C-4729-AC87-BB11F34E662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5062728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4F97879E-5116-4176-8C9D-5596BDF16A3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30277036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45D298B-7F3D-4AF7-A3DE-E9CA2F8A810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79560109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5B965990-AEE1-4C93-96F7-50ECD4C582E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67702420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5B79AFA2-217A-4579-9BC2-7CB92A07B46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0707708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6D78F9E5-BB13-4F34-911A-E1782D19A7F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63979859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3805C4FE-C857-4975-8803-A2D3DC7FA02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2646064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C09440C4-376D-4EDE-A13B-17CC0348496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9584302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A82274B8-80CF-41D3-A7D0-A2E7EABEB42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78596526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2434BF7A-BD7F-4B85-AB50-147DB1D2BE9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47518583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257175" indent="0" algn="ctr">
              <a:buNone/>
              <a:defRPr/>
            </a:lvl2pPr>
            <a:lvl3pPr marL="514350" indent="0" algn="ctr">
              <a:buNone/>
              <a:defRPr/>
            </a:lvl3pPr>
            <a:lvl4pPr marL="771525" indent="0" algn="ctr">
              <a:buNone/>
              <a:defRPr/>
            </a:lvl4pPr>
            <a:lvl5pPr marL="1028700" indent="0" algn="ctr">
              <a:buNone/>
              <a:defRPr/>
            </a:lvl5pPr>
            <a:lvl6pPr marL="1285875" indent="0" algn="ctr">
              <a:buNone/>
              <a:defRPr/>
            </a:lvl6pPr>
            <a:lvl7pPr marL="1543050" indent="0" algn="ctr">
              <a:buNone/>
              <a:defRPr/>
            </a:lvl7pPr>
            <a:lvl8pPr marL="1800225" indent="0" algn="ctr">
              <a:buNone/>
              <a:defRPr/>
            </a:lvl8pPr>
            <a:lvl9pPr marL="20574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4774C-041A-4CEF-8C46-D3AA63785C15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45930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CDE443-C8C7-4226-924C-441CC43C49C4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82900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125"/>
            </a:lvl1pPr>
            <a:lvl2pPr marL="257175" indent="0">
              <a:buNone/>
              <a:defRPr sz="1013"/>
            </a:lvl2pPr>
            <a:lvl3pPr marL="514350" indent="0">
              <a:buNone/>
              <a:defRPr sz="900"/>
            </a:lvl3pPr>
            <a:lvl4pPr marL="771525" indent="0">
              <a:buNone/>
              <a:defRPr sz="788"/>
            </a:lvl4pPr>
            <a:lvl5pPr marL="1028700" indent="0">
              <a:buNone/>
              <a:defRPr sz="788"/>
            </a:lvl5pPr>
            <a:lvl6pPr marL="1285875" indent="0">
              <a:buNone/>
              <a:defRPr sz="788"/>
            </a:lvl6pPr>
            <a:lvl7pPr marL="1543050" indent="0">
              <a:buNone/>
              <a:defRPr sz="788"/>
            </a:lvl7pPr>
            <a:lvl8pPr marL="1800225" indent="0">
              <a:buNone/>
              <a:defRPr sz="788"/>
            </a:lvl8pPr>
            <a:lvl9pPr marL="2057400" indent="0">
              <a:buNone/>
              <a:defRPr sz="788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0F3F78-C8B2-449E-B1DC-0ACD785CA957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40505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C9A817-2B21-466E-9CD2-CA946B59236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89895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3F38E8-34A6-49C4-947C-8028B57592A4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79047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39E5D1-8884-4A2B-AB9B-3C980C03D02C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46628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37658E-B21E-48D3-A13F-1FCAC09CD4BE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21201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A40481-984B-4094-BE74-C02251C33150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16355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269353-2448-4246-9908-D73116D88EDB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16378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FA591-5B23-436E-8A33-4A2061F4DAE7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84405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163B85-5FBC-436B-A601-761F5E98AE0A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70326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9D3EA-5459-4610-8644-C715E02AA351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15343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340537-01DB-449B-899A-33B05D5A7EC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875233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007B10-8DBF-40E8-8464-51BF014DADBB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62169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C82E9-31DE-47FA-9B38-FDF394007DB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14191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1DC70-DB38-4CA2-918F-682DDDCD49F9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07437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BF45A7-DEDA-4484-B9AD-98E1748ABF36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094546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293D5-4E73-474A-A6DC-016E4EE32562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05219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41CFDD-93D2-4E27-B13C-F2C97846AB00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95041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7281E-374C-487C-B0B1-04DD1565D72D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99953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7D09F-83BB-4796-95D4-5B6467F4F809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21536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66C1B7-6C7A-4318-B1A0-890408FA83EB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82658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143933" y="188914"/>
            <a:ext cx="12048067" cy="613568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-4233" y="836613"/>
            <a:ext cx="12196233" cy="2921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7924800" y="6477000"/>
            <a:ext cx="38608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368800" y="6477000"/>
            <a:ext cx="28448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66080-1426-487C-BF65-5ABD471BD428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63758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80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DA6B-A158-4620-8C48-7AB7BAEEDBF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CB1EB-BCF0-4B31-8F32-96903E8C59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72691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DA6B-A158-4620-8C48-7AB7BAEEDBF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CB1EB-BCF0-4B31-8F32-96903E8C59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98860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5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DA6B-A158-4620-8C48-7AB7BAEEDBF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CB1EB-BCF0-4B31-8F32-96903E8C59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92570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DA6B-A158-4620-8C48-7AB7BAEEDBF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CB1EB-BCF0-4B31-8F32-96903E8C59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03085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DA6B-A158-4620-8C48-7AB7BAEEDBF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CB1EB-BCF0-4B31-8F32-96903E8C59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11582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DA6B-A158-4620-8C48-7AB7BAEEDBF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CB1EB-BCF0-4B31-8F32-96903E8C59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19292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DA6B-A158-4620-8C48-7AB7BAEEDBF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CB1EB-BCF0-4B31-8F32-96903E8C59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737572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9" y="273079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DA6B-A158-4620-8C48-7AB7BAEEDBF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CB1EB-BCF0-4B31-8F32-96903E8C59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92905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DA6B-A158-4620-8C48-7AB7BAEEDBF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CB1EB-BCF0-4B31-8F32-96903E8C59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366748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DA6B-A158-4620-8C48-7AB7BAEEDBF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CB1EB-BCF0-4B31-8F32-96903E8C59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0250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1" y="274666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66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DA6B-A158-4620-8C48-7AB7BAEEDBF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CB1EB-BCF0-4B31-8F32-96903E8C59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78492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BA01B1-3E4A-4D9F-9A50-593918F1932D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37408653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12024A-EDAC-46B1-B988-418D36FC6A34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5713734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9AB666-2ADA-4C67-8745-E0BF466496D6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3029739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458248-C5ED-48CE-AC23-128B543868EA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52395714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36781B-E134-40D4-A165-89F7D3531F9D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6921064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60D14C-6DF5-4F92-BCF8-1DF63D19953C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23381661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7A3199-850A-431B-A6B5-12F42C77A08F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75055235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1E269E-016F-47AD-BDE7-C35E020E72B5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04813084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A70507-3EF3-4608-A0DD-139D0936FDB2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805439813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A25A9C-7CE2-4004-829A-65CED7E7113C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230014789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82EE5-D28E-43EA-A16F-00DB9E35D91F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6331939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5433929C-ADC7-4175-A742-8FE5B58BC7F0}" type="datetimeFigureOut">
              <a:rPr lang="ko-KR" altLang="en-US"/>
              <a:pPr>
                <a:defRPr/>
              </a:pPr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E9FA1A7A-412C-4796-AF96-54E6E9790AA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508811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55A9A3DE-BEEE-4134-A582-69CC420F15A7}" type="datetimeFigureOut">
              <a:rPr lang="ko-KR" altLang="en-US"/>
              <a:pPr>
                <a:defRPr/>
              </a:pPr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FF35DC28-C0E3-4C05-84B0-355B12ADE0D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581947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88F37345-2C0A-4F86-948D-075E02DD0156}" type="datetimeFigureOut">
              <a:rPr lang="ko-KR" altLang="en-US"/>
              <a:pPr>
                <a:defRPr/>
              </a:pPr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CB99E9D7-2D5E-4DA3-930B-F7C185ED134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9107764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07EDFBE5-E50B-44E1-9625-63DD0C9FE263}" type="datetimeFigureOut">
              <a:rPr lang="ko-KR" altLang="en-US"/>
              <a:pPr>
                <a:defRPr/>
              </a:pPr>
              <a:t>2016-12-19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4D9DB50-505A-455A-B198-2A2494C09F7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4439860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657D174A-03BE-4388-BD14-A34326C26E8C}" type="datetimeFigureOut">
              <a:rPr lang="ko-KR" altLang="en-US"/>
              <a:pPr>
                <a:defRPr/>
              </a:pPr>
              <a:t>2016-12-19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8248F19F-35DF-4D99-AB8C-08845729A15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0582732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A002C148-ABF0-4D09-BE43-97AE421DD96E}" type="datetimeFigureOut">
              <a:rPr lang="ko-KR" altLang="en-US"/>
              <a:pPr>
                <a:defRPr/>
              </a:pPr>
              <a:t>2016-12-19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244FA960-F016-4461-A94F-FC308287AF6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198437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3484A73-81AF-4EEB-BD27-EBDA145AA9E0}" type="datetimeFigureOut">
              <a:rPr lang="ko-KR" altLang="en-US"/>
              <a:pPr>
                <a:defRPr/>
              </a:pPr>
              <a:t>2016-12-19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29348B33-9619-4A94-926F-6F5022C3104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242459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3E1056BF-0FA1-4415-AD04-C1278AADB54C}" type="datetimeFigureOut">
              <a:rPr lang="ko-KR" altLang="en-US"/>
              <a:pPr>
                <a:defRPr/>
              </a:pPr>
              <a:t>2016-12-19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CB34830-0A0F-4627-BC80-F80C4FA5EBF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7074259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C55C7C61-1C82-4205-8422-FED2437E31B4}" type="datetimeFigureOut">
              <a:rPr lang="ko-KR" altLang="en-US"/>
              <a:pPr>
                <a:defRPr/>
              </a:pPr>
              <a:t>2016-12-19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8BCCCE5B-C4ED-4615-B174-2A6B86B306A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7878500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F6315C0A-467C-43DE-B026-02DD71087302}" type="datetimeFigureOut">
              <a:rPr lang="ko-KR" altLang="en-US"/>
              <a:pPr>
                <a:defRPr/>
              </a:pPr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7F47556C-0A3B-4AE4-8F1B-A81E3FDB2CA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1708354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080C161F-A3B2-4955-A688-F618666121A9}" type="datetimeFigureOut">
              <a:rPr lang="ko-KR" altLang="en-US"/>
              <a:pPr>
                <a:defRPr/>
              </a:pPr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46AA1F80-1884-462E-BB5F-0F40B4264F8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1208284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6" descr="Horz Line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67" y="593725"/>
            <a:ext cx="10551584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13"/>
          <p:cNvSpPr>
            <a:spLocks noChangeArrowheads="1"/>
          </p:cNvSpPr>
          <p:nvPr userDrawn="1"/>
        </p:nvSpPr>
        <p:spPr bwMode="auto">
          <a:xfrm>
            <a:off x="8773585" y="311150"/>
            <a:ext cx="2565126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100" b="1">
                <a:solidFill>
                  <a:prstClr val="black"/>
                </a:solidFill>
                <a:latin typeface="궁서" pitchFamily="18" charset="-127"/>
                <a:ea typeface="궁서" pitchFamily="18" charset="-127"/>
              </a:rPr>
              <a:t>제 </a:t>
            </a:r>
            <a:r>
              <a:rPr lang="en-US" altLang="ko-KR" sz="1100" b="1">
                <a:solidFill>
                  <a:prstClr val="black"/>
                </a:solidFill>
                <a:latin typeface="궁서" pitchFamily="18" charset="-127"/>
                <a:ea typeface="궁서" pitchFamily="18" charset="-127"/>
              </a:rPr>
              <a:t>9 </a:t>
            </a:r>
            <a:r>
              <a:rPr lang="ko-KR" altLang="en-US" sz="1100" b="1">
                <a:solidFill>
                  <a:prstClr val="black"/>
                </a:solidFill>
                <a:latin typeface="궁서" pitchFamily="18" charset="-127"/>
                <a:ea typeface="궁서" pitchFamily="18" charset="-127"/>
              </a:rPr>
              <a:t>회 식물형질전환 연구회 심포지움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3246967" y="6486526"/>
            <a:ext cx="8796867" cy="320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altLang="ko-KR" sz="1500" b="1">
                <a:solidFill>
                  <a:srgbClr val="EEECE1"/>
                </a:solidFill>
                <a:latin typeface="Times New Roman" pitchFamily="18" charset="0"/>
                <a:ea typeface="HY견고딕" pitchFamily="18" charset="-127"/>
              </a:rPr>
              <a:t>Lab of Plant Genetic Engineering</a:t>
            </a:r>
          </a:p>
        </p:txBody>
      </p:sp>
      <p:pic>
        <p:nvPicPr>
          <p:cNvPr id="5" name="Picture 126" descr="Horz Line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217" y="6262688"/>
            <a:ext cx="10981267" cy="29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18"/>
          <p:cNvSpPr>
            <a:spLocks noChangeArrowheads="1"/>
          </p:cNvSpPr>
          <p:nvPr userDrawn="1"/>
        </p:nvSpPr>
        <p:spPr bwMode="auto">
          <a:xfrm>
            <a:off x="1" y="2668072"/>
            <a:ext cx="184731" cy="369332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ko-KR" altLang="en-US" sz="180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7953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_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12192000" cy="530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>
            <a:spLocks noChangeArrowheads="1"/>
          </p:cNvSpPr>
          <p:nvPr/>
        </p:nvSpPr>
        <p:spPr bwMode="ltGray">
          <a:xfrm>
            <a:off x="0" y="6611938"/>
            <a:ext cx="12192000" cy="26035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sz="1800">
              <a:solidFill>
                <a:srgbClr val="1D528D"/>
              </a:solidFill>
            </a:endParaRPr>
          </a:p>
        </p:txBody>
      </p:sp>
      <p:pic>
        <p:nvPicPr>
          <p:cNvPr id="6" name="Picture 6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33667" y="5908676"/>
            <a:ext cx="9144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22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334433" y="4271964"/>
            <a:ext cx="11618384" cy="885825"/>
          </a:xfrm>
          <a:effectLst>
            <a:outerShdw dist="53882" dir="2700000" algn="ctr" rotWithShape="0">
              <a:schemeClr val="tx2"/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1822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930400" y="5734050"/>
            <a:ext cx="85344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950087296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fld id="{98B2BB81-A867-4F6A-9FD0-E344B01CEA9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08926271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fld id="{6ED96509-EF13-477A-BEDD-5F76DB418EC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02887745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14917" y="1371600"/>
            <a:ext cx="5281083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9200" y="1371600"/>
            <a:ext cx="52832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fld id="{9D65FC6B-0CD0-48A0-B533-5887196B956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28413349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fld id="{B4253D73-B9E1-4B83-9055-97910966503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97021477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fld id="{DE715A74-2316-41D9-995F-5C0A955F739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88894377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fld id="{5633B958-0360-465A-9AEC-972DF3718E8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165979161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fld id="{45A09C7B-7870-44F2-8B09-2B2072AEE4C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1495350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fld id="{ED9D1EC8-738F-4FC1-B4F7-5EC4DBE0531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6664608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fld id="{245B1708-B60E-428C-B955-66A7D3818D0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273695688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9179984" y="188914"/>
            <a:ext cx="3012016" cy="613568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43933" y="188914"/>
            <a:ext cx="8832851" cy="613568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ea typeface="굴림" pitchFamily="50" charset="-127"/>
              </a:defRPr>
            </a:lvl1pPr>
          </a:lstStyle>
          <a:p>
            <a:pPr>
              <a:defRPr/>
            </a:pPr>
            <a:fld id="{B6B9C494-4EA4-4916-B6EB-D65425D618E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38675396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 bwMode="gray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74" name="Picture 2" descr="m_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"/>
            <a:ext cx="12192000" cy="5300663"/>
          </a:xfrm>
          <a:prstGeom prst="rect">
            <a:avLst/>
          </a:prstGeom>
          <a:noFill/>
        </p:spPr>
      </p:pic>
      <p:sp>
        <p:nvSpPr>
          <p:cNvPr id="182275" name="Rectangle 3"/>
          <p:cNvSpPr>
            <a:spLocks noChangeArrowheads="1"/>
          </p:cNvSpPr>
          <p:nvPr/>
        </p:nvSpPr>
        <p:spPr bwMode="ltGray">
          <a:xfrm>
            <a:off x="0" y="6611938"/>
            <a:ext cx="12192000" cy="26035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800">
              <a:solidFill>
                <a:srgbClr val="1D528D"/>
              </a:solidFill>
            </a:endParaRPr>
          </a:p>
        </p:txBody>
      </p:sp>
      <p:sp>
        <p:nvSpPr>
          <p:cNvPr id="1822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334433" y="4271970"/>
            <a:ext cx="11618384" cy="885825"/>
          </a:xfrm>
          <a:effectLst>
            <a:outerShdw dist="53882" dir="2700000" algn="ctr" rotWithShape="0">
              <a:schemeClr val="tx2"/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1822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930400" y="5734050"/>
            <a:ext cx="85344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pic>
        <p:nvPicPr>
          <p:cNvPr id="182278" name="Picture 6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33667" y="5908682"/>
            <a:ext cx="914400" cy="9048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7838330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FFFFFF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1D528D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BE3106-85AD-43EA-BDD9-C3EF62748309}" type="slidenum">
              <a:rPr lang="en-US" altLang="ko-KR">
                <a:solidFill>
                  <a:srgbClr val="1D528D"/>
                </a:solidFill>
              </a:rPr>
              <a:pPr/>
              <a:t>‹#›</a:t>
            </a:fld>
            <a:endParaRPr lang="en-US" altLang="ko-KR">
              <a:solidFill>
                <a:srgbClr val="1D5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931385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FFFFFF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1D528D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AE498C-C528-4968-8FEE-E35B5D50232E}" type="slidenum">
              <a:rPr lang="en-US" altLang="ko-KR">
                <a:solidFill>
                  <a:srgbClr val="1D528D"/>
                </a:solidFill>
              </a:rPr>
              <a:pPr/>
              <a:t>‹#›</a:t>
            </a:fld>
            <a:endParaRPr lang="en-US" altLang="ko-KR">
              <a:solidFill>
                <a:srgbClr val="1D5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003747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14917" y="1371600"/>
            <a:ext cx="5281083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9200" y="1371600"/>
            <a:ext cx="52832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FFFFFF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1D528D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88076E-54B2-4500-A174-85FF746B751E}" type="slidenum">
              <a:rPr lang="en-US" altLang="ko-KR">
                <a:solidFill>
                  <a:srgbClr val="1D528D"/>
                </a:solidFill>
              </a:rPr>
              <a:pPr/>
              <a:t>‹#›</a:t>
            </a:fld>
            <a:endParaRPr lang="en-US" altLang="ko-KR">
              <a:solidFill>
                <a:srgbClr val="1D5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4275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FFFFFF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1D528D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7C07F5-9B92-4359-9653-2E601F0CB0A6}" type="slidenum">
              <a:rPr lang="en-US" altLang="ko-KR">
                <a:solidFill>
                  <a:srgbClr val="1D528D"/>
                </a:solidFill>
              </a:rPr>
              <a:pPr/>
              <a:t>‹#›</a:t>
            </a:fld>
            <a:endParaRPr lang="en-US" altLang="ko-KR">
              <a:solidFill>
                <a:srgbClr val="1D5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350444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FFFFFF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1D528D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D799CB-4799-4CE6-BF93-EB3C7504B117}" type="slidenum">
              <a:rPr lang="en-US" altLang="ko-KR">
                <a:solidFill>
                  <a:srgbClr val="1D528D"/>
                </a:solidFill>
              </a:rPr>
              <a:pPr/>
              <a:t>‹#›</a:t>
            </a:fld>
            <a:endParaRPr lang="en-US" altLang="ko-KR">
              <a:solidFill>
                <a:srgbClr val="1D5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439530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FFFFFF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1D528D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6CEBD3-EC39-423D-AD88-6EBA4F641244}" type="slidenum">
              <a:rPr lang="en-US" altLang="ko-KR">
                <a:solidFill>
                  <a:srgbClr val="1D528D"/>
                </a:solidFill>
              </a:rPr>
              <a:pPr/>
              <a:t>‹#›</a:t>
            </a:fld>
            <a:endParaRPr lang="en-US" altLang="ko-KR">
              <a:solidFill>
                <a:srgbClr val="1D5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43226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5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FFFFFF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1D528D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F05054-F48D-46EC-A546-63952E1AA9D8}" type="slidenum">
              <a:rPr lang="en-US" altLang="ko-KR">
                <a:solidFill>
                  <a:srgbClr val="1D528D"/>
                </a:solidFill>
              </a:rPr>
              <a:pPr/>
              <a:t>‹#›</a:t>
            </a:fld>
            <a:endParaRPr lang="en-US" altLang="ko-KR">
              <a:solidFill>
                <a:srgbClr val="1D5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193104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FFFFFF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1D528D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49E3E0-A936-44C8-9644-B300DCD81FF2}" type="slidenum">
              <a:rPr lang="en-US" altLang="ko-KR">
                <a:solidFill>
                  <a:srgbClr val="1D528D"/>
                </a:solidFill>
              </a:rPr>
              <a:pPr/>
              <a:t>‹#›</a:t>
            </a:fld>
            <a:endParaRPr lang="en-US" altLang="ko-KR">
              <a:solidFill>
                <a:srgbClr val="1D5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918470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FFFFFF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1D528D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3B6507-BCE5-48F6-90D6-1AAE546B00CE}" type="slidenum">
              <a:rPr lang="en-US" altLang="ko-KR">
                <a:solidFill>
                  <a:srgbClr val="1D528D"/>
                </a:solidFill>
              </a:rPr>
              <a:pPr/>
              <a:t>‹#›</a:t>
            </a:fld>
            <a:endParaRPr lang="en-US" altLang="ko-KR">
              <a:solidFill>
                <a:srgbClr val="1D5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463778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9179984" y="188914"/>
            <a:ext cx="3012016" cy="613568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43935" y="188914"/>
            <a:ext cx="8832851" cy="613568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FFFFFF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>
              <a:solidFill>
                <a:srgbClr val="1D528D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991E86-FD1D-4409-9E72-4DC3D0285539}" type="slidenum">
              <a:rPr lang="en-US" altLang="ko-KR">
                <a:solidFill>
                  <a:srgbClr val="1D528D"/>
                </a:solidFill>
              </a:rPr>
              <a:pPr/>
              <a:t>‹#›</a:t>
            </a:fld>
            <a:endParaRPr lang="en-US" altLang="ko-KR">
              <a:solidFill>
                <a:srgbClr val="1D5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723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1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slideLayout" Target="../slideLayouts/slideLayout101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130.xml"/><Relationship Id="rId12" Type="http://schemas.openxmlformats.org/officeDocument/2006/relationships/slideLayout" Target="../slideLayouts/slideLayout135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0" Type="http://schemas.openxmlformats.org/officeDocument/2006/relationships/slideLayout" Target="../slideLayouts/slideLayout133.xml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3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38.xml"/><Relationship Id="rId7" Type="http://schemas.openxmlformats.org/officeDocument/2006/relationships/slideLayout" Target="../slideLayouts/slideLayout142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7.xml"/><Relationship Id="rId1" Type="http://schemas.openxmlformats.org/officeDocument/2006/relationships/slideLayout" Target="../slideLayouts/slideLayout136.xml"/><Relationship Id="rId6" Type="http://schemas.openxmlformats.org/officeDocument/2006/relationships/slideLayout" Target="../slideLayouts/slideLayout141.xml"/><Relationship Id="rId11" Type="http://schemas.openxmlformats.org/officeDocument/2006/relationships/slideLayout" Target="../slideLayouts/slideLayout146.xml"/><Relationship Id="rId5" Type="http://schemas.openxmlformats.org/officeDocument/2006/relationships/slideLayout" Target="../slideLayouts/slideLayout140.xml"/><Relationship Id="rId10" Type="http://schemas.openxmlformats.org/officeDocument/2006/relationships/slideLayout" Target="../slideLayouts/slideLayout145.xml"/><Relationship Id="rId4" Type="http://schemas.openxmlformats.org/officeDocument/2006/relationships/slideLayout" Target="../slideLayouts/slideLayout139.xml"/><Relationship Id="rId9" Type="http://schemas.openxmlformats.org/officeDocument/2006/relationships/slideLayout" Target="../slideLayouts/slideLayout144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4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9.xml"/><Relationship Id="rId7" Type="http://schemas.openxmlformats.org/officeDocument/2006/relationships/slideLayout" Target="../slideLayouts/slideLayout153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8.xml"/><Relationship Id="rId1" Type="http://schemas.openxmlformats.org/officeDocument/2006/relationships/slideLayout" Target="../slideLayouts/slideLayout147.xml"/><Relationship Id="rId6" Type="http://schemas.openxmlformats.org/officeDocument/2006/relationships/slideLayout" Target="../slideLayouts/slideLayout152.xml"/><Relationship Id="rId11" Type="http://schemas.openxmlformats.org/officeDocument/2006/relationships/slideLayout" Target="../slideLayouts/slideLayout157.xml"/><Relationship Id="rId5" Type="http://schemas.openxmlformats.org/officeDocument/2006/relationships/slideLayout" Target="../slideLayouts/slideLayout151.xml"/><Relationship Id="rId10" Type="http://schemas.openxmlformats.org/officeDocument/2006/relationships/slideLayout" Target="../slideLayouts/slideLayout156.xml"/><Relationship Id="rId4" Type="http://schemas.openxmlformats.org/officeDocument/2006/relationships/slideLayout" Target="../slideLayouts/slideLayout150.xml"/><Relationship Id="rId9" Type="http://schemas.openxmlformats.org/officeDocument/2006/relationships/slideLayout" Target="../slideLayouts/slideLayout1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F4231-6E4B-4F9E-A222-142F3AC81F93}" type="datetimeFigureOut">
              <a:rPr lang="ko-KR" altLang="en-US" smtClean="0"/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7D4F5-994D-49E5-81F3-B2D05DCD2F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5310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374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5F63D-C48D-4F0B-832B-FC69DC292936}" type="datetimeFigureOut">
              <a:rPr lang="ko-KR" altLang="en-US" smtClean="0"/>
              <a:pPr/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29BC2-12EC-4299-BE3C-9D8F8969455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2453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57AD9-C784-4344-9299-18D3482B731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396B6C-115D-4E2D-9DA2-02755C29EFA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724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B2269-C5FA-461B-8AAE-18DA93704B5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363BC-CF75-4E9A-A856-A002A747C48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827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75" r:id="rId8"/>
    <p:sldLayoutId id="2147483876" r:id="rId9"/>
    <p:sldLayoutId id="2147483877" r:id="rId10"/>
    <p:sldLayoutId id="2147483878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7"/>
          <p:cNvGrpSpPr>
            <a:grpSpLocks/>
          </p:cNvGrpSpPr>
          <p:nvPr/>
        </p:nvGrpSpPr>
        <p:grpSpPr bwMode="auto">
          <a:xfrm>
            <a:off x="10890247" y="228600"/>
            <a:ext cx="958849" cy="795338"/>
            <a:chOff x="5145" y="144"/>
            <a:chExt cx="453" cy="501"/>
          </a:xfrm>
        </p:grpSpPr>
        <p:grpSp>
          <p:nvGrpSpPr>
            <p:cNvPr id="1027" name="Group 8"/>
            <p:cNvGrpSpPr>
              <a:grpSpLocks/>
            </p:cNvGrpSpPr>
            <p:nvPr userDrawn="1"/>
          </p:nvGrpSpPr>
          <p:grpSpPr bwMode="auto">
            <a:xfrm>
              <a:off x="5184" y="144"/>
              <a:ext cx="414" cy="384"/>
              <a:chOff x="4002" y="216"/>
              <a:chExt cx="798" cy="674"/>
            </a:xfrm>
          </p:grpSpPr>
          <p:pic>
            <p:nvPicPr>
              <p:cNvPr id="1029" name="Picture 9" descr="Sprite 32 (Copy 2)"/>
              <p:cNvPicPr>
                <a:picLocks noChangeAspect="1" noChangeArrowheads="1"/>
              </p:cNvPicPr>
              <p:nvPr userDrawn="1"/>
            </p:nvPicPr>
            <p:blipFill>
              <a:blip r:embed="rId14" cstate="print">
                <a:lum bright="100000"/>
                <a:grayscl/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02" y="216"/>
                <a:ext cx="798" cy="6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0" name="Picture 10" descr="Sprite 32 (Copy 2)"/>
              <p:cNvPicPr>
                <a:picLocks noChangeAspect="1" noChangeArrowheads="1"/>
              </p:cNvPicPr>
              <p:nvPr userDrawn="1"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02" y="224"/>
                <a:ext cx="798" cy="6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107" name="Text Box 11"/>
            <p:cNvSpPr txBox="1">
              <a:spLocks noChangeArrowheads="1"/>
            </p:cNvSpPr>
            <p:nvPr userDrawn="1"/>
          </p:nvSpPr>
          <p:spPr bwMode="auto">
            <a:xfrm>
              <a:off x="5145" y="480"/>
              <a:ext cx="368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100" b="1">
                  <a:solidFill>
                    <a:srgbClr val="CCCCFF"/>
                  </a:solidFill>
                  <a:latin typeface="Arial" charset="0"/>
                  <a:ea typeface="굴림" charset="-127"/>
                </a:rPr>
                <a:t>I S A A 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23171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  <p:sldLayoutId id="2147483891" r:id="rId12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0065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rgbClr val="000000"/>
                </a:solidFill>
                <a:latin typeface="굴림"/>
                <a:ea typeface="굴림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/>
          </a:p>
        </p:txBody>
      </p:sp>
      <p:sp>
        <p:nvSpPr>
          <p:cNvPr id="10065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rgbClr val="000000"/>
                </a:solidFill>
                <a:latin typeface="굴림"/>
                <a:ea typeface="굴림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/>
          </a:p>
        </p:txBody>
      </p:sp>
      <p:sp>
        <p:nvSpPr>
          <p:cNvPr id="10065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000000"/>
                </a:solidFill>
                <a:latin typeface="굴림"/>
                <a:ea typeface="굴림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EFC726-8A0A-4B1D-BE1F-84306BF28084}" type="slidenum">
              <a:rPr kumimoji="1" lang="en-US" altLang="ko-KR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ko-KR"/>
          </a:p>
        </p:txBody>
      </p:sp>
    </p:spTree>
    <p:extLst>
      <p:ext uri="{BB962C8B-B14F-4D97-AF65-F5344CB8AC3E}">
        <p14:creationId xmlns:p14="http://schemas.microsoft.com/office/powerpoint/2010/main" val="14326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0105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30105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788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30105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788"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30105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788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F66B2A-E2ED-46BB-B8AB-21D1486B336E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351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2475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2475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2475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2475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2475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257175" algn="ctr" rtl="0" fontAlgn="base" latinLnBrk="1">
        <a:spcBef>
          <a:spcPct val="0"/>
        </a:spcBef>
        <a:spcAft>
          <a:spcPct val="0"/>
        </a:spcAft>
        <a:defRPr kumimoji="1" sz="2475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514350" algn="ctr" rtl="0" fontAlgn="base" latinLnBrk="1">
        <a:spcBef>
          <a:spcPct val="0"/>
        </a:spcBef>
        <a:spcAft>
          <a:spcPct val="0"/>
        </a:spcAft>
        <a:defRPr kumimoji="1" sz="2475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771525" algn="ctr" rtl="0" fontAlgn="base" latinLnBrk="1">
        <a:spcBef>
          <a:spcPct val="0"/>
        </a:spcBef>
        <a:spcAft>
          <a:spcPct val="0"/>
        </a:spcAft>
        <a:defRPr kumimoji="1" sz="2475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028700" algn="ctr" rtl="0" fontAlgn="base" latinLnBrk="1">
        <a:spcBef>
          <a:spcPct val="0"/>
        </a:spcBef>
        <a:spcAft>
          <a:spcPct val="0"/>
        </a:spcAft>
        <a:defRPr kumimoji="1" sz="2475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192881" indent="-192881" algn="l" rtl="0" fontAlgn="base" latinLnBrk="1">
        <a:spcBef>
          <a:spcPct val="20000"/>
        </a:spcBef>
        <a:spcAft>
          <a:spcPct val="0"/>
        </a:spcAft>
        <a:buChar char="•"/>
        <a:defRPr kumimoji="1" sz="1800">
          <a:solidFill>
            <a:schemeClr val="tx1"/>
          </a:solidFill>
          <a:latin typeface="+mn-lt"/>
          <a:ea typeface="+mn-ea"/>
          <a:cs typeface="+mn-cs"/>
        </a:defRPr>
      </a:lvl1pPr>
      <a:lvl2pPr marL="417910" indent="-160735" algn="l" rtl="0" fontAlgn="base" latinLnBrk="1">
        <a:spcBef>
          <a:spcPct val="20000"/>
        </a:spcBef>
        <a:spcAft>
          <a:spcPct val="0"/>
        </a:spcAft>
        <a:buChar char="–"/>
        <a:defRPr kumimoji="1" sz="1575">
          <a:solidFill>
            <a:schemeClr val="tx1"/>
          </a:solidFill>
          <a:latin typeface="+mn-lt"/>
          <a:ea typeface="+mn-ea"/>
        </a:defRPr>
      </a:lvl2pPr>
      <a:lvl3pPr marL="642938" indent="-128588" algn="l" rtl="0" fontAlgn="base" latinLnBrk="1">
        <a:spcBef>
          <a:spcPct val="20000"/>
        </a:spcBef>
        <a:spcAft>
          <a:spcPct val="0"/>
        </a:spcAft>
        <a:buChar char="•"/>
        <a:defRPr kumimoji="1" sz="1350">
          <a:solidFill>
            <a:schemeClr val="tx1"/>
          </a:solidFill>
          <a:latin typeface="+mn-lt"/>
          <a:ea typeface="+mn-ea"/>
        </a:defRPr>
      </a:lvl3pPr>
      <a:lvl4pPr marL="900113" indent="-128588" algn="l" rtl="0" fontAlgn="base" latinLnBrk="1">
        <a:spcBef>
          <a:spcPct val="20000"/>
        </a:spcBef>
        <a:spcAft>
          <a:spcPct val="0"/>
        </a:spcAft>
        <a:buChar char="–"/>
        <a:defRPr kumimoji="1" sz="1125">
          <a:solidFill>
            <a:schemeClr val="tx1"/>
          </a:solidFill>
          <a:latin typeface="+mn-lt"/>
          <a:ea typeface="+mn-ea"/>
        </a:defRPr>
      </a:lvl4pPr>
      <a:lvl5pPr marL="1157288" indent="-128588" algn="l" rtl="0" fontAlgn="base" latinLnBrk="1">
        <a:spcBef>
          <a:spcPct val="20000"/>
        </a:spcBef>
        <a:spcAft>
          <a:spcPct val="0"/>
        </a:spcAft>
        <a:buChar char="»"/>
        <a:defRPr kumimoji="1" sz="1125">
          <a:solidFill>
            <a:schemeClr val="tx1"/>
          </a:solidFill>
          <a:latin typeface="+mn-lt"/>
          <a:ea typeface="+mn-ea"/>
        </a:defRPr>
      </a:lvl5pPr>
      <a:lvl6pPr marL="1414463" indent="-128588" algn="l" rtl="0" fontAlgn="base" latinLnBrk="1">
        <a:spcBef>
          <a:spcPct val="20000"/>
        </a:spcBef>
        <a:spcAft>
          <a:spcPct val="0"/>
        </a:spcAft>
        <a:buChar char="»"/>
        <a:defRPr kumimoji="1" sz="1125">
          <a:solidFill>
            <a:schemeClr val="tx1"/>
          </a:solidFill>
          <a:latin typeface="+mn-lt"/>
          <a:ea typeface="+mn-ea"/>
        </a:defRPr>
      </a:lvl6pPr>
      <a:lvl7pPr marL="1671638" indent="-128588" algn="l" rtl="0" fontAlgn="base" latinLnBrk="1">
        <a:spcBef>
          <a:spcPct val="20000"/>
        </a:spcBef>
        <a:spcAft>
          <a:spcPct val="0"/>
        </a:spcAft>
        <a:buChar char="»"/>
        <a:defRPr kumimoji="1" sz="1125">
          <a:solidFill>
            <a:schemeClr val="tx1"/>
          </a:solidFill>
          <a:latin typeface="+mn-lt"/>
          <a:ea typeface="+mn-ea"/>
        </a:defRPr>
      </a:lvl7pPr>
      <a:lvl8pPr marL="1928813" indent="-128588" algn="l" rtl="0" fontAlgn="base" latinLnBrk="1">
        <a:spcBef>
          <a:spcPct val="20000"/>
        </a:spcBef>
        <a:spcAft>
          <a:spcPct val="0"/>
        </a:spcAft>
        <a:buChar char="»"/>
        <a:defRPr kumimoji="1" sz="1125">
          <a:solidFill>
            <a:schemeClr val="tx1"/>
          </a:solidFill>
          <a:latin typeface="+mn-lt"/>
          <a:ea typeface="+mn-ea"/>
        </a:defRPr>
      </a:lvl8pPr>
      <a:lvl9pPr marL="2185988" indent="-128588" algn="l" rtl="0" fontAlgn="base" latinLnBrk="1">
        <a:spcBef>
          <a:spcPct val="20000"/>
        </a:spcBef>
        <a:spcAft>
          <a:spcPct val="0"/>
        </a:spcAft>
        <a:buChar char="»"/>
        <a:defRPr kumimoji="1" sz="1125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</a:p>
        </p:txBody>
      </p:sp>
      <p:sp>
        <p:nvSpPr>
          <p:cNvPr id="2242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2242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2242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E338ED75-E27A-45B5-BB25-8B4E0E9FCCE9}" type="slidenum">
              <a:rPr lang="en-US" altLang="ko-KR">
                <a:solidFill>
                  <a:srgbClr val="000000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410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18" r:id="rId2"/>
    <p:sldLayoutId id="2147483919" r:id="rId3"/>
    <p:sldLayoutId id="2147483920" r:id="rId4"/>
    <p:sldLayoutId id="2147483921" r:id="rId5"/>
    <p:sldLayoutId id="2147483922" r:id="rId6"/>
    <p:sldLayoutId id="2147483923" r:id="rId7"/>
    <p:sldLayoutId id="2147483924" r:id="rId8"/>
    <p:sldLayoutId id="2147483925" r:id="rId9"/>
    <p:sldLayoutId id="2147483926" r:id="rId10"/>
    <p:sldLayoutId id="2147483927" r:id="rId11"/>
    <p:sldLayoutId id="214748392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40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8DA6B-A158-4620-8C48-7AB7BAEEDBF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2016-12-19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40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40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CB1EB-BCF0-4B31-8F32-96903E8C59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610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ko-KR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ko-KR"/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30FD7D-6564-45E2-968D-5879279CC3B5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6587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anose="020B0600000101010101" pitchFamily="50" charset="-127"/>
          <a:ea typeface="굴림" panose="020B0600000101010101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anose="020B0600000101010101" pitchFamily="50" charset="-127"/>
          <a:ea typeface="굴림" panose="020B0600000101010101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anose="020B0600000101010101" pitchFamily="50" charset="-127"/>
          <a:ea typeface="굴림" panose="020B0600000101010101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anose="020B0600000101010101" pitchFamily="50" charset="-127"/>
          <a:ea typeface="굴림" panose="020B0600000101010101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anose="020B0600000101010101" pitchFamily="50" charset="-127"/>
          <a:ea typeface="굴림" panose="020B0600000101010101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anose="020B0600000101010101" pitchFamily="50" charset="-127"/>
          <a:ea typeface="굴림" panose="020B0600000101010101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anose="020B0600000101010101" pitchFamily="50" charset="-127"/>
          <a:ea typeface="굴림" panose="020B0600000101010101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anose="020B0600000101010101" pitchFamily="50" charset="-127"/>
          <a:ea typeface="굴림" panose="020B0600000101010101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제목 개체 틀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8915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defRPr>
            </a:lvl1pPr>
          </a:lstStyle>
          <a:p>
            <a:pPr>
              <a:defRPr/>
            </a:pPr>
            <a:fld id="{873FBA73-C9F4-4227-B6EC-264D21A49CB9}" type="datetimeFigureOut">
              <a:rPr lang="ko-KR" altLang="en-US"/>
              <a:pPr>
                <a:defRPr/>
              </a:pPr>
              <a:t>2016-12-19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/>
              </a:defRPr>
            </a:lvl1pPr>
          </a:lstStyle>
          <a:p>
            <a:pPr>
              <a:defRPr/>
            </a:pPr>
            <a:fld id="{6B2F9B95-DC25-492D-9486-B5629A26C99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3534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  <p:sldLayoutId id="2147483965" r:id="rId12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_02"/>
          <p:cNvPicPr>
            <a:picLocks noChangeAspect="1" noChangeArrowheads="1"/>
          </p:cNvPicPr>
          <p:nvPr/>
        </p:nvPicPr>
        <p:blipFill>
          <a:blip r:embed="rId13" cstate="print"/>
          <a:srcRect t="35193" b="14938"/>
          <a:stretch>
            <a:fillRect/>
          </a:stretch>
        </p:blipFill>
        <p:spPr bwMode="auto">
          <a:xfrm>
            <a:off x="0" y="1"/>
            <a:ext cx="12192000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Line 3"/>
          <p:cNvSpPr>
            <a:spLocks noChangeShapeType="1"/>
          </p:cNvSpPr>
          <p:nvPr/>
        </p:nvSpPr>
        <p:spPr bwMode="ltGray">
          <a:xfrm>
            <a:off x="0" y="836613"/>
            <a:ext cx="121920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2800" b="1">
              <a:solidFill>
                <a:srgbClr val="0000FF"/>
              </a:solidFill>
            </a:endParaRP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 bwMode="white">
          <a:xfrm>
            <a:off x="143933" y="188913"/>
            <a:ext cx="1204806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814917" y="1371600"/>
            <a:ext cx="10767483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81254" name="Rectangle 6"/>
          <p:cNvSpPr>
            <a:spLocks noGrp="1" noChangeArrowheads="1"/>
          </p:cNvSpPr>
          <p:nvPr>
            <p:ph type="dt" sz="half" idx="2"/>
          </p:nvPr>
        </p:nvSpPr>
        <p:spPr bwMode="ltGray">
          <a:xfrm>
            <a:off x="-4233" y="836613"/>
            <a:ext cx="12196233" cy="2921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latinLnBrk="0">
              <a:defRPr kumimoji="0" sz="1000" b="1">
                <a:solidFill>
                  <a:srgbClr val="FFFFFF"/>
                </a:solidFill>
                <a:latin typeface="Verdana" pitchFamily="34" charset="0"/>
                <a:ea typeface="굴림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ko-KR"/>
          </a:p>
        </p:txBody>
      </p:sp>
      <p:sp>
        <p:nvSpPr>
          <p:cNvPr id="181255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924800" y="6477000"/>
            <a:ext cx="3860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latinLnBrk="0">
              <a:defRPr kumimoji="0" sz="1200" b="0">
                <a:solidFill>
                  <a:srgbClr val="1D528D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굴림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ko-KR"/>
          </a:p>
        </p:txBody>
      </p:sp>
      <p:sp>
        <p:nvSpPr>
          <p:cNvPr id="181256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368800" y="6477000"/>
            <a:ext cx="284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latinLnBrk="0">
              <a:defRPr kumimoji="0" sz="1200" b="0">
                <a:solidFill>
                  <a:srgbClr val="1D528D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  <a:ea typeface="굴림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68E25D3-9AD6-4A64-B175-B1A89DC8AA19}" type="slidenum">
              <a:rPr lang="en-US" altLang="ko-KR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07311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</p:sldLayoutIdLst>
  <p:hf sldNum="0" hdr="0" ftr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v"/>
        <a:defRPr kumimoji="1"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kumimoji="1" sz="2400">
          <a:solidFill>
            <a:schemeClr val="tx2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2400">
          <a:solidFill>
            <a:schemeClr val="tx2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0" name="Picture 2" descr="m_02"/>
          <p:cNvPicPr>
            <a:picLocks noChangeAspect="1" noChangeArrowheads="1"/>
          </p:cNvPicPr>
          <p:nvPr/>
        </p:nvPicPr>
        <p:blipFill>
          <a:blip r:embed="rId13" cstate="print"/>
          <a:srcRect t="35193" b="14938"/>
          <a:stretch>
            <a:fillRect/>
          </a:stretch>
        </p:blipFill>
        <p:spPr bwMode="auto">
          <a:xfrm>
            <a:off x="0" y="2"/>
            <a:ext cx="12192000" cy="836613"/>
          </a:xfrm>
          <a:prstGeom prst="rect">
            <a:avLst/>
          </a:prstGeom>
          <a:noFill/>
        </p:spPr>
      </p:pic>
      <p:sp>
        <p:nvSpPr>
          <p:cNvPr id="181251" name="Line 3"/>
          <p:cNvSpPr>
            <a:spLocks noChangeShapeType="1"/>
          </p:cNvSpPr>
          <p:nvPr/>
        </p:nvSpPr>
        <p:spPr bwMode="ltGray">
          <a:xfrm>
            <a:off x="0" y="836613"/>
            <a:ext cx="121920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800">
              <a:solidFill>
                <a:srgbClr val="1D528D"/>
              </a:solidFill>
            </a:endParaRPr>
          </a:p>
        </p:txBody>
      </p:sp>
      <p:sp>
        <p:nvSpPr>
          <p:cNvPr id="181252" name="Rectangle 4"/>
          <p:cNvSpPr>
            <a:spLocks noGrp="1" noChangeArrowheads="1"/>
          </p:cNvSpPr>
          <p:nvPr>
            <p:ph type="title"/>
          </p:nvPr>
        </p:nvSpPr>
        <p:spPr bwMode="white">
          <a:xfrm>
            <a:off x="143933" y="188913"/>
            <a:ext cx="1204806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812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814917" y="1371600"/>
            <a:ext cx="10767483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81254" name="Rectangle 6"/>
          <p:cNvSpPr>
            <a:spLocks noGrp="1" noChangeArrowheads="1"/>
          </p:cNvSpPr>
          <p:nvPr>
            <p:ph type="dt" sz="half" idx="2"/>
          </p:nvPr>
        </p:nvSpPr>
        <p:spPr bwMode="ltGray">
          <a:xfrm>
            <a:off x="-4229" y="836613"/>
            <a:ext cx="12196233" cy="2921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0">
              <a:defRPr kumimoji="0" sz="1000" b="1">
                <a:solidFill>
                  <a:schemeClr val="bg1"/>
                </a:solidFill>
                <a:latin typeface="Verdan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ko-KR" altLang="ko-KR">
              <a:solidFill>
                <a:srgbClr val="FFFFFF"/>
              </a:solidFill>
            </a:endParaRPr>
          </a:p>
        </p:txBody>
      </p:sp>
      <p:sp>
        <p:nvSpPr>
          <p:cNvPr id="181255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924800" y="6477000"/>
            <a:ext cx="3860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latinLnBrk="0">
              <a:defRPr kumimoji="0" sz="12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ko-KR" altLang="ko-KR">
              <a:solidFill>
                <a:srgbClr val="1D528D"/>
              </a:solidFill>
            </a:endParaRPr>
          </a:p>
        </p:txBody>
      </p:sp>
      <p:sp>
        <p:nvSpPr>
          <p:cNvPr id="181256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368800" y="6477000"/>
            <a:ext cx="284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latinLnBrk="0">
              <a:defRPr kumimoji="0" sz="12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C5C32D8-4E02-4618-A9A9-5BA4779B2920}" type="slidenum">
              <a:rPr lang="en-US" altLang="ko-KR">
                <a:solidFill>
                  <a:srgbClr val="1D528D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ko-KR">
              <a:solidFill>
                <a:srgbClr val="1D52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096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</p:sldLayoutIdLst>
  <p:hf sldNum="0" hdr="0" ftr="0"/>
  <p:txStyles>
    <p:titleStyle>
      <a:lvl1pPr algn="ctr" rtl="0" fontAlgn="base" latinLnBrk="1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3200" b="1">
          <a:solidFill>
            <a:schemeClr val="bg1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v"/>
        <a:defRPr kumimoji="1"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kumimoji="1" sz="2400">
          <a:solidFill>
            <a:schemeClr val="tx2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2400">
          <a:solidFill>
            <a:schemeClr val="tx2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wmf"/><Relationship Id="rId5" Type="http://schemas.openxmlformats.org/officeDocument/2006/relationships/image" Target="../media/image19.png"/><Relationship Id="rId4" Type="http://schemas.openxmlformats.org/officeDocument/2006/relationships/image" Target="../media/image18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5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5.xml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08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5.xml"/><Relationship Id="rId4" Type="http://schemas.openxmlformats.org/officeDocument/2006/relationships/image" Target="../media/image38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1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http://zoom.it/tTDi" TargetMode="External"/><Relationship Id="rId1" Type="http://schemas.openxmlformats.org/officeDocument/2006/relationships/slideLayout" Target="../slideLayouts/slideLayout10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12636" t="55731" r="70944" b="14463"/>
          <a:stretch/>
        </p:blipFill>
        <p:spPr>
          <a:xfrm>
            <a:off x="122328" y="220718"/>
            <a:ext cx="12118435" cy="662025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2100" y="220718"/>
            <a:ext cx="11414234" cy="507831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rgbClr val="0000CC"/>
                </a:solidFill>
                <a:latin typeface="+mn-ea"/>
              </a:rPr>
              <a:t>GMO </a:t>
            </a:r>
            <a:r>
              <a:rPr lang="ko-KR" altLang="en-US" b="1" dirty="0">
                <a:solidFill>
                  <a:srgbClr val="0000CC"/>
                </a:solidFill>
                <a:latin typeface="+mn-ea"/>
              </a:rPr>
              <a:t>전문가에게 묻는다</a:t>
            </a:r>
            <a:r>
              <a:rPr lang="en-US" altLang="ko-KR" b="1" dirty="0">
                <a:solidFill>
                  <a:srgbClr val="0000CC"/>
                </a:solidFill>
                <a:latin typeface="+mn-ea"/>
              </a:rPr>
              <a:t>.           6</a:t>
            </a:r>
            <a:r>
              <a:rPr lang="ko-KR" altLang="en-US" b="1" dirty="0">
                <a:solidFill>
                  <a:srgbClr val="0000CC"/>
                </a:solidFill>
                <a:latin typeface="+mn-ea"/>
              </a:rPr>
              <a:t>개 학회 공동 주최 심포지엄              장소</a:t>
            </a:r>
            <a:r>
              <a:rPr lang="en-US" altLang="ko-KR" b="1" dirty="0">
                <a:solidFill>
                  <a:srgbClr val="0000CC"/>
                </a:solidFill>
                <a:latin typeface="+mn-ea"/>
              </a:rPr>
              <a:t>: </a:t>
            </a:r>
            <a:r>
              <a:rPr lang="ko-KR" altLang="en-US" b="1" dirty="0">
                <a:solidFill>
                  <a:srgbClr val="0000CC"/>
                </a:solidFill>
                <a:latin typeface="+mn-ea"/>
              </a:rPr>
              <a:t>충남대 정심화국제문화회관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06438" y="1167873"/>
            <a:ext cx="10859896" cy="923330"/>
          </a:xfrm>
          <a:prstGeom prst="rect">
            <a:avLst/>
          </a:prstGeom>
          <a:solidFill>
            <a:srgbClr val="CCFFCC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3600" b="1" dirty="0">
                <a:solidFill>
                  <a:srgbClr val="0000CC"/>
                </a:solidFill>
                <a:latin typeface="+mn-ea"/>
              </a:rPr>
              <a:t>21</a:t>
            </a:r>
            <a:r>
              <a:rPr lang="ko-KR" altLang="en-US" sz="3600" b="1" dirty="0">
                <a:solidFill>
                  <a:srgbClr val="0000CC"/>
                </a:solidFill>
                <a:latin typeface="+mn-ea"/>
              </a:rPr>
              <a:t>세기 우리</a:t>
            </a:r>
            <a:r>
              <a:rPr lang="en-US" altLang="ko-KR" sz="3600" b="1" dirty="0">
                <a:solidFill>
                  <a:srgbClr val="0000CC"/>
                </a:solidFill>
                <a:latin typeface="+mn-ea"/>
              </a:rPr>
              <a:t>(</a:t>
            </a:r>
            <a:r>
              <a:rPr lang="ko-KR" altLang="en-US" sz="3600" b="1" dirty="0">
                <a:solidFill>
                  <a:srgbClr val="0000CC"/>
                </a:solidFill>
                <a:latin typeface="+mn-ea"/>
              </a:rPr>
              <a:t>한국인</a:t>
            </a:r>
            <a:r>
              <a:rPr lang="en-US" altLang="ko-KR" sz="3600" b="1" dirty="0">
                <a:solidFill>
                  <a:srgbClr val="0000CC"/>
                </a:solidFill>
                <a:latin typeface="+mn-ea"/>
              </a:rPr>
              <a:t>)</a:t>
            </a:r>
            <a:r>
              <a:rPr lang="ko-KR" altLang="en-US" sz="3600" b="1" dirty="0">
                <a:solidFill>
                  <a:srgbClr val="0000CC"/>
                </a:solidFill>
                <a:latin typeface="+mn-ea"/>
              </a:rPr>
              <a:t>에게 </a:t>
            </a:r>
            <a:r>
              <a:rPr lang="en-US" altLang="ko-KR" sz="3600" b="1" dirty="0">
                <a:solidFill>
                  <a:srgbClr val="0000CC"/>
                </a:solidFill>
                <a:latin typeface="+mn-ea"/>
              </a:rPr>
              <a:t>GMO</a:t>
            </a:r>
            <a:r>
              <a:rPr lang="ko-KR" altLang="en-US" sz="3600" b="1" dirty="0">
                <a:solidFill>
                  <a:srgbClr val="0000CC"/>
                </a:solidFill>
                <a:latin typeface="+mn-ea"/>
              </a:rPr>
              <a:t>란 무엇인가</a:t>
            </a:r>
            <a:r>
              <a:rPr lang="en-US" altLang="ko-KR" sz="3600" b="1" dirty="0">
                <a:solidFill>
                  <a:srgbClr val="0000CC"/>
                </a:solidFill>
                <a:latin typeface="+mn-ea"/>
              </a:rPr>
              <a:t>?  </a:t>
            </a:r>
            <a:endParaRPr lang="ko-KR" altLang="en-US" sz="3600" b="1" dirty="0">
              <a:solidFill>
                <a:srgbClr val="0000CC"/>
              </a:solidFill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065172" y="5002337"/>
            <a:ext cx="270116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rgbClr val="FFFFFF"/>
                </a:solidFill>
              </a:rPr>
              <a:t>2016. 12. 14</a:t>
            </a:r>
          </a:p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rgbClr val="FFFFFF"/>
                </a:solidFill>
              </a:rPr>
              <a:t>박효근</a:t>
            </a:r>
            <a:endParaRPr lang="en-US" altLang="ko-KR" sz="2800" b="1" dirty="0">
              <a:solidFill>
                <a:srgbClr val="FFFFFF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rgbClr val="FFFFFF"/>
                </a:solidFill>
              </a:rPr>
              <a:t>서울대학교 명예교수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7590" y="2286209"/>
            <a:ext cx="11557591" cy="4224233"/>
          </a:xfrm>
          <a:prstGeom prst="rect">
            <a:avLst/>
          </a:prstGeom>
          <a:solidFill>
            <a:srgbClr val="FFFFCC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b="1" dirty="0">
                <a:solidFill>
                  <a:srgbClr val="0000CC"/>
                </a:solidFill>
              </a:rPr>
              <a:t>목 차</a:t>
            </a:r>
            <a:endParaRPr lang="en-US" altLang="ko-KR" sz="2800" b="1" dirty="0">
              <a:solidFill>
                <a:srgbClr val="0000CC"/>
              </a:solidFill>
            </a:endParaRPr>
          </a:p>
          <a:p>
            <a:pPr marL="971550" lvl="1" indent="-514350">
              <a:lnSpc>
                <a:spcPct val="150000"/>
              </a:lnSpc>
              <a:buFont typeface="+mj-lt"/>
              <a:buAutoNum type="romanUcPeriod"/>
            </a:pPr>
            <a:r>
              <a:rPr lang="ko-KR" altLang="en-US" sz="2400" b="1" dirty="0">
                <a:solidFill>
                  <a:srgbClr val="0000CC"/>
                </a:solidFill>
                <a:latin typeface="+mn-ea"/>
              </a:rPr>
              <a:t>한 전통육종학자의 </a:t>
            </a:r>
            <a:r>
              <a:rPr lang="en-US" altLang="ko-KR" sz="2400" b="1" dirty="0">
                <a:solidFill>
                  <a:srgbClr val="0000CC"/>
                </a:solidFill>
                <a:latin typeface="+mn-ea"/>
              </a:rPr>
              <a:t>GMO </a:t>
            </a:r>
            <a:r>
              <a:rPr lang="ko-KR" altLang="en-US" sz="2400" b="1" dirty="0">
                <a:solidFill>
                  <a:srgbClr val="0000CC"/>
                </a:solidFill>
                <a:latin typeface="+mn-ea"/>
              </a:rPr>
              <a:t>개발자와 반대자에 대한 개인적인 평가</a:t>
            </a:r>
          </a:p>
          <a:p>
            <a:pPr lvl="1"/>
            <a:r>
              <a:rPr lang="ko-KR" altLang="en-US" sz="2400" b="1" dirty="0">
                <a:solidFill>
                  <a:srgbClr val="0000CC"/>
                </a:solidFill>
              </a:rPr>
              <a:t>     </a:t>
            </a:r>
            <a:r>
              <a:rPr lang="en-US" altLang="ko-KR" sz="2000" b="1" dirty="0">
                <a:solidFill>
                  <a:srgbClr val="0000CC"/>
                </a:solidFill>
              </a:rPr>
              <a:t>(</a:t>
            </a:r>
            <a:r>
              <a:rPr lang="ko-KR" altLang="en-US" sz="2000" b="1" dirty="0">
                <a:solidFill>
                  <a:srgbClr val="0000CC"/>
                </a:solidFill>
              </a:rPr>
              <a:t>부제</a:t>
            </a:r>
            <a:r>
              <a:rPr lang="en-US" altLang="ko-KR" sz="2000" b="1" dirty="0">
                <a:solidFill>
                  <a:srgbClr val="0000CC"/>
                </a:solidFill>
              </a:rPr>
              <a:t>:</a:t>
            </a:r>
            <a:r>
              <a:rPr lang="ko-KR" altLang="en-US" sz="2000" b="1" dirty="0">
                <a:solidFill>
                  <a:srgbClr val="0000CC"/>
                </a:solidFill>
              </a:rPr>
              <a:t>우리 한국에서 </a:t>
            </a:r>
            <a:r>
              <a:rPr lang="en-US" altLang="ko-KR" sz="2000" b="1" dirty="0">
                <a:solidFill>
                  <a:srgbClr val="0000CC"/>
                </a:solidFill>
              </a:rPr>
              <a:t>GMO </a:t>
            </a:r>
            <a:r>
              <a:rPr lang="ko-KR" altLang="en-US" sz="2000" b="1" dirty="0">
                <a:solidFill>
                  <a:srgbClr val="0000CC"/>
                </a:solidFill>
              </a:rPr>
              <a:t>찬성자와 반대자 간에 진정한 </a:t>
            </a:r>
            <a:r>
              <a:rPr lang="ko-KR" altLang="en-US" sz="2000" b="1" dirty="0">
                <a:solidFill>
                  <a:srgbClr val="FF0000"/>
                </a:solidFill>
              </a:rPr>
              <a:t>소통</a:t>
            </a:r>
            <a:r>
              <a:rPr lang="ko-KR" altLang="en-US" sz="2000" b="1" dirty="0">
                <a:solidFill>
                  <a:srgbClr val="0000CC"/>
                </a:solidFill>
              </a:rPr>
              <a:t>이 있어야 한다</a:t>
            </a:r>
            <a:r>
              <a:rPr lang="en-US" altLang="ko-KR" sz="2000" b="1" dirty="0">
                <a:solidFill>
                  <a:srgbClr val="0000CC"/>
                </a:solidFill>
              </a:rPr>
              <a:t>.)</a:t>
            </a:r>
            <a:r>
              <a:rPr lang="ko-KR" altLang="en-US" sz="2400" b="1" dirty="0">
                <a:solidFill>
                  <a:srgbClr val="0000CC"/>
                </a:solidFill>
              </a:rPr>
              <a:t> </a:t>
            </a:r>
            <a:endParaRPr lang="en-US" altLang="ko-KR" sz="2400" b="1" dirty="0">
              <a:solidFill>
                <a:srgbClr val="0000CC"/>
              </a:solidFill>
            </a:endParaRPr>
          </a:p>
          <a:p>
            <a:pPr marL="971550" lvl="1" indent="-514350">
              <a:lnSpc>
                <a:spcPct val="200000"/>
              </a:lnSpc>
              <a:buFont typeface="+mj-lt"/>
              <a:buAutoNum type="romanUcPeriod" startAt="2"/>
            </a:pPr>
            <a:r>
              <a:rPr lang="en-US" altLang="ko-KR" sz="2400" b="1" dirty="0">
                <a:solidFill>
                  <a:srgbClr val="0000CC"/>
                </a:solidFill>
              </a:rPr>
              <a:t>GMO </a:t>
            </a:r>
            <a:r>
              <a:rPr lang="ko-KR" altLang="en-US" sz="2400" b="1" dirty="0">
                <a:solidFill>
                  <a:srgbClr val="FF0000"/>
                </a:solidFill>
              </a:rPr>
              <a:t>찬</a:t>
            </a:r>
            <a:r>
              <a:rPr lang="en-US" altLang="ko-KR" sz="2400" b="1" dirty="0">
                <a:solidFill>
                  <a:srgbClr val="0000CC"/>
                </a:solidFill>
              </a:rPr>
              <a:t>•</a:t>
            </a:r>
            <a:r>
              <a:rPr lang="ko-KR" altLang="en-US" sz="2400" b="1" dirty="0" err="1">
                <a:solidFill>
                  <a:srgbClr val="FF0000"/>
                </a:solidFill>
              </a:rPr>
              <a:t>반</a:t>
            </a:r>
            <a:r>
              <a:rPr lang="ko-KR" altLang="en-US" sz="2400" b="1" dirty="0" err="1">
                <a:solidFill>
                  <a:srgbClr val="0000CC"/>
                </a:solidFill>
              </a:rPr>
              <a:t>자간에</a:t>
            </a:r>
            <a:r>
              <a:rPr lang="ko-KR" altLang="en-US" sz="2400" b="1" dirty="0">
                <a:solidFill>
                  <a:srgbClr val="0000CC"/>
                </a:solidFill>
              </a:rPr>
              <a:t> </a:t>
            </a:r>
            <a:r>
              <a:rPr lang="en-US" altLang="ko-KR" sz="2400" b="1" dirty="0">
                <a:solidFill>
                  <a:srgbClr val="0000CC"/>
                </a:solidFill>
              </a:rPr>
              <a:t> </a:t>
            </a:r>
            <a:r>
              <a:rPr lang="ko-KR" altLang="en-US" sz="2400" b="1" dirty="0">
                <a:solidFill>
                  <a:srgbClr val="0000CC"/>
                </a:solidFill>
              </a:rPr>
              <a:t>정반대 견해를 가진 사안에 대한</a:t>
            </a:r>
            <a:r>
              <a:rPr lang="en-US" altLang="ko-KR" sz="2400" b="1" dirty="0">
                <a:solidFill>
                  <a:srgbClr val="0000CC"/>
                </a:solidFill>
              </a:rPr>
              <a:t>`</a:t>
            </a:r>
            <a:r>
              <a:rPr lang="ko-KR" altLang="en-US" sz="2400" b="1" dirty="0">
                <a:solidFill>
                  <a:srgbClr val="0000CC"/>
                </a:solidFill>
              </a:rPr>
              <a:t> 비교 분석</a:t>
            </a:r>
            <a:r>
              <a:rPr lang="en-US" altLang="ko-KR" sz="2400" b="1" dirty="0">
                <a:solidFill>
                  <a:srgbClr val="0000CC"/>
                </a:solidFill>
              </a:rPr>
              <a:t>.  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romanUcPeriod" startAt="2"/>
            </a:pPr>
            <a:r>
              <a:rPr lang="en-US" altLang="ko-KR" sz="2400" b="1" dirty="0">
                <a:solidFill>
                  <a:srgbClr val="0000CC"/>
                </a:solidFill>
              </a:rPr>
              <a:t>GMO</a:t>
            </a:r>
            <a:r>
              <a:rPr lang="ko-KR" altLang="en-US" sz="2400" b="1" dirty="0">
                <a:solidFill>
                  <a:srgbClr val="0000CC"/>
                </a:solidFill>
              </a:rPr>
              <a:t>의 역사적 </a:t>
            </a:r>
            <a:r>
              <a:rPr lang="ko-KR" altLang="en-US" sz="2400" b="1" dirty="0">
                <a:solidFill>
                  <a:srgbClr val="FF0000"/>
                </a:solidFill>
              </a:rPr>
              <a:t>의의</a:t>
            </a:r>
            <a:r>
              <a:rPr lang="en-US" altLang="ko-KR" sz="2400" b="1" dirty="0">
                <a:solidFill>
                  <a:srgbClr val="0000CC"/>
                </a:solidFill>
              </a:rPr>
              <a:t>(</a:t>
            </a:r>
            <a:r>
              <a:rPr lang="ko-KR" altLang="en-US" sz="2400" b="1" dirty="0">
                <a:solidFill>
                  <a:srgbClr val="0000CC"/>
                </a:solidFill>
              </a:rPr>
              <a:t>意義</a:t>
            </a:r>
            <a:r>
              <a:rPr lang="en-US" altLang="ko-KR" sz="2400" b="1" dirty="0">
                <a:solidFill>
                  <a:srgbClr val="0000CC"/>
                </a:solidFill>
              </a:rPr>
              <a:t>)</a:t>
            </a:r>
            <a:r>
              <a:rPr lang="ko-KR" altLang="en-US" sz="2400" b="1" dirty="0">
                <a:solidFill>
                  <a:srgbClr val="0000CC"/>
                </a:solidFill>
              </a:rPr>
              <a:t> 재조명</a:t>
            </a:r>
            <a:r>
              <a:rPr lang="en-US" altLang="ko-KR" sz="2400" b="1" dirty="0">
                <a:solidFill>
                  <a:srgbClr val="0000CC"/>
                </a:solidFill>
              </a:rPr>
              <a:t>.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romanUcPeriod" startAt="2"/>
            </a:pPr>
            <a:endParaRPr lang="en-US" altLang="ko-KR" sz="700" b="1" dirty="0">
              <a:solidFill>
                <a:srgbClr val="0000CC"/>
              </a:solidFill>
            </a:endParaRPr>
          </a:p>
          <a:p>
            <a:pPr marL="971550" lvl="1" indent="-514350">
              <a:buFont typeface="+mj-lt"/>
              <a:buAutoNum type="romanUcPeriod" startAt="2"/>
            </a:pPr>
            <a:r>
              <a:rPr lang="en-US" altLang="ko-KR" sz="2400" b="1" dirty="0">
                <a:solidFill>
                  <a:srgbClr val="0000CC"/>
                </a:solidFill>
              </a:rPr>
              <a:t>21</a:t>
            </a:r>
            <a:r>
              <a:rPr lang="ko-KR" altLang="en-US" sz="2400" b="1" dirty="0">
                <a:solidFill>
                  <a:srgbClr val="0000CC"/>
                </a:solidFill>
              </a:rPr>
              <a:t>세기 우리 한국은 연 </a:t>
            </a:r>
            <a:r>
              <a:rPr lang="en-US" altLang="ko-KR" sz="2400" b="1" dirty="0">
                <a:solidFill>
                  <a:srgbClr val="0000CC"/>
                </a:solidFill>
              </a:rPr>
              <a:t>150</a:t>
            </a:r>
            <a:r>
              <a:rPr lang="ko-KR" altLang="en-US" sz="2400" b="1" dirty="0">
                <a:solidFill>
                  <a:srgbClr val="0000CC"/>
                </a:solidFill>
              </a:rPr>
              <a:t>억 달러의 </a:t>
            </a:r>
            <a:r>
              <a:rPr lang="en-US" altLang="ko-KR" sz="2400" b="1" dirty="0">
                <a:solidFill>
                  <a:srgbClr val="0000CC"/>
                </a:solidFill>
              </a:rPr>
              <a:t>GMO </a:t>
            </a:r>
            <a:r>
              <a:rPr lang="ko-KR" altLang="en-US" sz="2400" b="1" dirty="0">
                <a:solidFill>
                  <a:srgbClr val="0000CC"/>
                </a:solidFill>
              </a:rPr>
              <a:t>종자 시장에 </a:t>
            </a:r>
            <a:r>
              <a:rPr lang="ko-KR" altLang="en-US" sz="2400" b="1" dirty="0">
                <a:solidFill>
                  <a:srgbClr val="FF0000"/>
                </a:solidFill>
              </a:rPr>
              <a:t>진출</a:t>
            </a:r>
            <a:r>
              <a:rPr lang="ko-KR" altLang="en-US" sz="2400" b="1" dirty="0">
                <a:solidFill>
                  <a:srgbClr val="0000CC"/>
                </a:solidFill>
              </a:rPr>
              <a:t>해야 한다</a:t>
            </a:r>
            <a:r>
              <a:rPr lang="en-US" altLang="ko-KR" sz="2400" b="1" dirty="0">
                <a:solidFill>
                  <a:srgbClr val="0000CC"/>
                </a:solidFill>
              </a:rPr>
              <a:t>.</a:t>
            </a:r>
            <a:r>
              <a:rPr lang="ko-KR" altLang="en-US" sz="2400" b="1" dirty="0">
                <a:solidFill>
                  <a:srgbClr val="0000CC"/>
                </a:solidFill>
              </a:rPr>
              <a:t> </a:t>
            </a:r>
            <a:endParaRPr lang="en-US" altLang="ko-KR" sz="2400" b="1" dirty="0">
              <a:solidFill>
                <a:srgbClr val="0000CC"/>
              </a:solidFill>
            </a:endParaRPr>
          </a:p>
          <a:p>
            <a:pPr marL="971550" lvl="1" indent="-514350">
              <a:lnSpc>
                <a:spcPct val="200000"/>
              </a:lnSpc>
              <a:buFont typeface="+mj-lt"/>
              <a:buAutoNum type="romanUcPeriod" startAt="2"/>
            </a:pPr>
            <a:r>
              <a:rPr lang="ko-KR" altLang="en-US" sz="2400" b="1" dirty="0">
                <a:solidFill>
                  <a:srgbClr val="0000CC"/>
                </a:solidFill>
              </a:rPr>
              <a:t>끝 맺으며</a:t>
            </a:r>
            <a:r>
              <a:rPr lang="en-US" altLang="ko-KR" sz="2400" b="1" dirty="0">
                <a:solidFill>
                  <a:srgbClr val="0000CC"/>
                </a:solidFill>
              </a:rPr>
              <a:t>.</a:t>
            </a:r>
            <a:endParaRPr lang="ko-KR" altLang="en-US" sz="24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595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667870"/>
              </p:ext>
            </p:extLst>
          </p:nvPr>
        </p:nvGraphicFramePr>
        <p:xfrm>
          <a:off x="42531" y="137687"/>
          <a:ext cx="11990974" cy="64970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599">
                  <a:extLst>
                    <a:ext uri="{9D8B030D-6E8A-4147-A177-3AD203B41FA5}">
                      <a16:colId xmlns:a16="http://schemas.microsoft.com/office/drawing/2014/main" xmlns="" val="3084818723"/>
                    </a:ext>
                  </a:extLst>
                </a:gridCol>
                <a:gridCol w="5273749">
                  <a:extLst>
                    <a:ext uri="{9D8B030D-6E8A-4147-A177-3AD203B41FA5}">
                      <a16:colId xmlns:a16="http://schemas.microsoft.com/office/drawing/2014/main" xmlns="" val="2913390104"/>
                    </a:ext>
                  </a:extLst>
                </a:gridCol>
                <a:gridCol w="5345626">
                  <a:extLst>
                    <a:ext uri="{9D8B030D-6E8A-4147-A177-3AD203B41FA5}">
                      <a16:colId xmlns:a16="http://schemas.microsoft.com/office/drawing/2014/main" xmlns="" val="3238660564"/>
                    </a:ext>
                  </a:extLst>
                </a:gridCol>
              </a:tblGrid>
              <a:tr h="719327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>
                          <a:solidFill>
                            <a:srgbClr val="FFFFCC"/>
                          </a:solidFill>
                        </a:rPr>
                        <a:t>I.</a:t>
                      </a:r>
                      <a:r>
                        <a:rPr lang="ko-KR" altLang="en-US" sz="2800" dirty="0">
                          <a:solidFill>
                            <a:srgbClr val="FFFFCC"/>
                          </a:solidFill>
                        </a:rPr>
                        <a:t> 한 전통육종학자의 </a:t>
                      </a:r>
                      <a:r>
                        <a:rPr lang="en-US" altLang="ko-KR" sz="2800" dirty="0">
                          <a:solidFill>
                            <a:srgbClr val="FFFFCC"/>
                          </a:solidFill>
                        </a:rPr>
                        <a:t>GMO </a:t>
                      </a:r>
                      <a:r>
                        <a:rPr lang="ko-KR" altLang="en-US" sz="2800" dirty="0">
                          <a:solidFill>
                            <a:srgbClr val="FFFFCC"/>
                          </a:solidFill>
                        </a:rPr>
                        <a:t>개발자와 반대자에 대한 개인적인 평가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rgbClr val="0000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rgbClr val="00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00697549"/>
                  </a:ext>
                </a:extLst>
              </a:tr>
              <a:tr h="546118">
                <a:tc>
                  <a:txBody>
                    <a:bodyPr/>
                    <a:lstStyle/>
                    <a:p>
                      <a:pPr latinLnBrk="1"/>
                      <a:endParaRPr lang="ko-KR" altLang="en-US" sz="24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solidFill>
                            <a:srgbClr val="0000CC"/>
                          </a:solidFill>
                        </a:rPr>
                        <a:t>GMO</a:t>
                      </a:r>
                      <a:r>
                        <a:rPr lang="en-US" altLang="ko-KR" sz="2800" b="1" baseline="0" dirty="0">
                          <a:solidFill>
                            <a:srgbClr val="0000CC"/>
                          </a:solidFill>
                        </a:rPr>
                        <a:t> </a:t>
                      </a:r>
                      <a:r>
                        <a:rPr lang="ko-KR" altLang="en-US" sz="2800" b="1" baseline="0" dirty="0">
                          <a:solidFill>
                            <a:srgbClr val="0000CC"/>
                          </a:solidFill>
                        </a:rPr>
                        <a:t>개발자</a:t>
                      </a:r>
                      <a:endParaRPr lang="ko-KR" altLang="en-US" sz="2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solidFill>
                            <a:srgbClr val="0000CC"/>
                          </a:solidFill>
                        </a:rPr>
                        <a:t>GMO</a:t>
                      </a:r>
                      <a:r>
                        <a:rPr lang="en-US" altLang="ko-KR" sz="2800" b="1" baseline="0" dirty="0">
                          <a:solidFill>
                            <a:srgbClr val="0000CC"/>
                          </a:solidFill>
                        </a:rPr>
                        <a:t> </a:t>
                      </a:r>
                      <a:r>
                        <a:rPr lang="ko-KR" altLang="en-US" sz="2800" b="1" baseline="0" dirty="0">
                          <a:solidFill>
                            <a:srgbClr val="0000CC"/>
                          </a:solidFill>
                        </a:rPr>
                        <a:t>반대자</a:t>
                      </a:r>
                      <a:endParaRPr lang="ko-KR" altLang="en-US" sz="2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74091289"/>
                  </a:ext>
                </a:extLst>
              </a:tr>
              <a:tr h="219067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잘한 점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lnSpc>
                          <a:spcPts val="2700"/>
                        </a:lnSpc>
                        <a:buFont typeface="+mj-lt"/>
                        <a:buAutoNum type="arabicParenR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육종가의 오랜 숙원이었던 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“</a:t>
                      </a:r>
                      <a:r>
                        <a:rPr lang="ko-KR" altLang="en-US" sz="1800" b="1" dirty="0">
                          <a:solidFill>
                            <a:srgbClr val="FF0000"/>
                          </a:solidFill>
                        </a:rPr>
                        <a:t>종간의 생식장벽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”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을 넘어 서게 된 획기적인 과업이다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.</a:t>
                      </a:r>
                      <a:endParaRPr lang="en-US" altLang="ko-KR" sz="500" b="1" dirty="0">
                        <a:solidFill>
                          <a:srgbClr val="0000CC"/>
                        </a:solidFill>
                      </a:endParaRPr>
                    </a:p>
                    <a:p>
                      <a:pPr marL="457200" marR="0" lvl="0" indent="-457200" algn="l" defTabSz="914400" rtl="0" eaLnBrk="1" fontAlgn="auto" latinLnBrk="1" hangingPunct="1">
                        <a:lnSpc>
                          <a:spcPts val="2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/>
                        <a:tabLst/>
                        <a:defRPr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인류의 최대의 적인 </a:t>
                      </a:r>
                      <a:r>
                        <a:rPr lang="ko-KR" altLang="en-US" sz="1800" b="1" dirty="0">
                          <a:solidFill>
                            <a:srgbClr val="FF0000"/>
                          </a:solidFill>
                        </a:rPr>
                        <a:t>기아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로부터 인류를 해방시킬 잠재력을 보여 주고 있다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.</a:t>
                      </a:r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  <a:p>
                      <a:pPr marL="457200" indent="-457200">
                        <a:lnSpc>
                          <a:spcPts val="2700"/>
                        </a:lnSpc>
                        <a:buFont typeface="+mj-lt"/>
                        <a:buAutoNum type="arabicParenR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농민의 소득 향상 꿈을 일부 이루어 주었다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.</a:t>
                      </a:r>
                    </a:p>
                    <a:p>
                      <a:pPr marL="457200" indent="-457200">
                        <a:lnSpc>
                          <a:spcPts val="2700"/>
                        </a:lnSpc>
                        <a:buFont typeface="+mj-lt"/>
                        <a:buAutoNum type="arabicParenR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상용화 불과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20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년 만에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1.8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억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ha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재배되다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 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lnSpc>
                          <a:spcPts val="2700"/>
                        </a:lnSpc>
                        <a:buFont typeface="+mj-lt"/>
                        <a:buAutoNum type="arabicParenR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인류가 전대미문의 새로운 장르에 진입함에 앞서 필요한 </a:t>
                      </a:r>
                      <a:r>
                        <a:rPr lang="ko-KR" altLang="en-US" sz="1800" b="1" dirty="0">
                          <a:solidFill>
                            <a:srgbClr val="FF0000"/>
                          </a:solidFill>
                        </a:rPr>
                        <a:t>경고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를 발했다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.</a:t>
                      </a:r>
                    </a:p>
                    <a:p>
                      <a:pPr marL="457200" indent="-457200">
                        <a:lnSpc>
                          <a:spcPts val="2700"/>
                        </a:lnSpc>
                        <a:buFont typeface="+mj-lt"/>
                        <a:buAutoNum type="arabicParenR"/>
                      </a:pP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GMO</a:t>
                      </a:r>
                      <a:r>
                        <a:rPr lang="en-US" altLang="ko-KR" sz="1800" b="1" baseline="0" dirty="0">
                          <a:solidFill>
                            <a:srgbClr val="0000CC"/>
                          </a:solidFill>
                        </a:rPr>
                        <a:t> </a:t>
                      </a:r>
                      <a:r>
                        <a:rPr lang="ko-KR" altLang="en-US" sz="1800" b="1" baseline="0" dirty="0">
                          <a:solidFill>
                            <a:srgbClr val="0000CC"/>
                          </a:solidFill>
                        </a:rPr>
                        <a:t>식품과 사료 사용으로 인한 혹시 있을 수 있는 부작용 감시 역할</a:t>
                      </a:r>
                      <a:r>
                        <a:rPr lang="en-US" altLang="ko-KR" sz="1800" b="1" baseline="0" dirty="0">
                          <a:solidFill>
                            <a:srgbClr val="0000CC"/>
                          </a:solidFill>
                        </a:rPr>
                        <a:t>.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 </a:t>
                      </a:r>
                    </a:p>
                    <a:p>
                      <a:pPr marL="457200" indent="-457200">
                        <a:lnSpc>
                          <a:spcPts val="2700"/>
                        </a:lnSpc>
                        <a:buFont typeface="+mj-lt"/>
                        <a:buAutoNum type="arabicParenR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전세계적인 조직을 구성하여 독과점 회사의 횡포를 감시할 수 있는 틀을 마련하였다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3729024"/>
                  </a:ext>
                </a:extLst>
              </a:tr>
              <a:tr h="158425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잘못한 점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latinLnBrk="1">
                        <a:lnSpc>
                          <a:spcPts val="2700"/>
                        </a:lnSpc>
                        <a:buFont typeface="+mj-lt"/>
                        <a:buAutoNum type="arabicParenR"/>
                      </a:pP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1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개 회사의 독과점이 너무 지나쳤다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.</a:t>
                      </a:r>
                    </a:p>
                    <a:p>
                      <a:pPr marL="457200" indent="-457200" latinLnBrk="1">
                        <a:lnSpc>
                          <a:spcPct val="150000"/>
                        </a:lnSpc>
                        <a:buFont typeface="+mj-lt"/>
                        <a:buAutoNum type="arabicParenR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독과점 장벽이 너무 높아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GMO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의 장점이 다른 많은 작물로 전이되지 못하고 있다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.</a:t>
                      </a:r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latinLnBrk="1">
                        <a:lnSpc>
                          <a:spcPts val="2700"/>
                        </a:lnSpc>
                        <a:buFont typeface="+mj-lt"/>
                        <a:buAutoNum type="arabicParenR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우려가 지나쳐 비과학적 및 비상식선을 지나치게 넘어 섰다 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(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예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: </a:t>
                      </a:r>
                      <a:r>
                        <a:rPr lang="en-US" altLang="ko-KR" sz="1600" b="1" dirty="0" err="1">
                          <a:solidFill>
                            <a:srgbClr val="0000CC"/>
                          </a:solidFill>
                        </a:rPr>
                        <a:t>Fransktein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등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)</a:t>
                      </a:r>
                      <a:endParaRPr lang="en-US" altLang="ko-KR" sz="600" b="1" dirty="0">
                        <a:solidFill>
                          <a:srgbClr val="0000CC"/>
                        </a:solidFill>
                      </a:endParaRPr>
                    </a:p>
                    <a:p>
                      <a:pPr marL="457200" indent="-457200" latinLnBrk="1">
                        <a:lnSpc>
                          <a:spcPts val="2700"/>
                        </a:lnSpc>
                        <a:buFont typeface="+mj-lt"/>
                        <a:buAutoNum type="arabicParenR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실사구시 정신에서 벗어난 적이 많다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.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 </a:t>
                      </a:r>
                      <a:endParaRPr lang="ko-KR" altLang="en-US" sz="20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43607942"/>
                  </a:ext>
                </a:extLst>
              </a:tr>
              <a:tr h="14566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21</a:t>
                      </a: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세기 </a:t>
                      </a:r>
                      <a:endParaRPr lang="en-US" altLang="ko-KR" sz="2000" b="1" dirty="0">
                        <a:solidFill>
                          <a:srgbClr val="0000CC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우리의 </a:t>
                      </a:r>
                      <a:endParaRPr lang="en-US" altLang="ko-KR" sz="2000" b="1" dirty="0">
                        <a:solidFill>
                          <a:srgbClr val="0000CC"/>
                        </a:solidFill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기대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latinLnBrk="1">
                        <a:lnSpc>
                          <a:spcPts val="2700"/>
                        </a:lnSpc>
                        <a:buFont typeface="+mj-lt"/>
                        <a:buAutoNum type="arabicParenR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현재 </a:t>
                      </a:r>
                      <a:r>
                        <a:rPr lang="en-US" altLang="ko-KR" sz="1800" b="1" dirty="0">
                          <a:solidFill>
                            <a:srgbClr val="FF0000"/>
                          </a:solidFill>
                        </a:rPr>
                        <a:t>150</a:t>
                      </a:r>
                      <a:r>
                        <a:rPr lang="ko-KR" altLang="en-US" sz="1800" b="1" dirty="0">
                          <a:solidFill>
                            <a:srgbClr val="FF0000"/>
                          </a:solidFill>
                        </a:rPr>
                        <a:t>억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달러의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GMO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세계 종자시장에 우리도 참가할 수 있게 과감하게 독과점 체제를 완화하게 되기 바란다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.</a:t>
                      </a:r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latinLnBrk="1">
                        <a:lnSpc>
                          <a:spcPts val="2700"/>
                        </a:lnSpc>
                        <a:buFont typeface="+mj-lt"/>
                        <a:buAutoNum type="arabicParenR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본의는 아니겠지만 결과적으로는 </a:t>
                      </a:r>
                      <a:r>
                        <a:rPr lang="ko-KR" altLang="en-US" sz="1800" b="1" dirty="0" err="1">
                          <a:solidFill>
                            <a:srgbClr val="0000CC"/>
                          </a:solidFill>
                        </a:rPr>
                        <a:t>초대형다국적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 회사의 </a:t>
                      </a:r>
                      <a:r>
                        <a:rPr lang="ko-KR" altLang="en-US" sz="1800" b="1" dirty="0">
                          <a:solidFill>
                            <a:srgbClr val="FF0000"/>
                          </a:solidFill>
                        </a:rPr>
                        <a:t>편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을 들어 우리의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GMO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세계 종자 시장 진출을 어렵게 하고 있다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.</a:t>
                      </a:r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4932117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438400" y="-607120"/>
            <a:ext cx="4706112" cy="40011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arenR"/>
            </a:pPr>
            <a:endParaRPr lang="ko-KR" alt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7144512" y="-1171695"/>
            <a:ext cx="4888992" cy="40011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en-US" altLang="ko-KR" sz="2000" b="1" dirty="0">
                <a:solidFill>
                  <a:srgbClr val="0000CC"/>
                </a:solidFill>
              </a:rPr>
              <a:t>.</a:t>
            </a:r>
            <a:endParaRPr lang="ko-KR" altLang="en-US" sz="20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80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433275" y="0"/>
            <a:ext cx="4499844" cy="6869039"/>
            <a:chOff x="433275" y="0"/>
            <a:chExt cx="4499844" cy="6869039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453" b="10165"/>
            <a:stretch/>
          </p:blipFill>
          <p:spPr>
            <a:xfrm>
              <a:off x="433275" y="0"/>
              <a:ext cx="4499844" cy="6858000"/>
            </a:xfrm>
            <a:prstGeom prst="rect">
              <a:avLst/>
            </a:prstGeom>
            <a:ln w="28575">
              <a:solidFill>
                <a:srgbClr val="FF0000"/>
              </a:solidFill>
            </a:ln>
          </p:spPr>
        </p:pic>
        <p:sp>
          <p:nvSpPr>
            <p:cNvPr id="6" name="TextBox 5"/>
            <p:cNvSpPr txBox="1"/>
            <p:nvPr/>
          </p:nvSpPr>
          <p:spPr>
            <a:xfrm rot="1145920">
              <a:off x="576382" y="4102739"/>
              <a:ext cx="430887" cy="2766300"/>
            </a:xfrm>
            <a:prstGeom prst="rect">
              <a:avLst/>
            </a:prstGeom>
            <a:solidFill>
              <a:srgbClr val="CCFF99"/>
            </a:solidFill>
            <a:ln w="19050">
              <a:solidFill>
                <a:srgbClr val="0000CC"/>
              </a:solidFill>
            </a:ln>
          </p:spPr>
          <p:txBody>
            <a:bodyPr vert="eaVert"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GMO</a:t>
              </a: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을</a:t>
              </a: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찬성</a:t>
              </a: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하는 사람들</a:t>
              </a:r>
            </a:p>
          </p:txBody>
        </p:sp>
        <p:sp>
          <p:nvSpPr>
            <p:cNvPr id="10" name="화살표: 위쪽 9"/>
            <p:cNvSpPr/>
            <p:nvPr/>
          </p:nvSpPr>
          <p:spPr>
            <a:xfrm>
              <a:off x="2337410" y="2143733"/>
              <a:ext cx="950976" cy="3689592"/>
            </a:xfrm>
            <a:prstGeom prst="upArrow">
              <a:avLst>
                <a:gd name="adj1" fmla="val 100000"/>
                <a:gd name="adj2" fmla="val 0"/>
              </a:avLst>
            </a:prstGeom>
            <a:solidFill>
              <a:schemeClr val="accent1">
                <a:alpha val="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48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G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48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M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48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O</a:t>
              </a:r>
              <a:r>
                <a:rPr kumimoji="0" lang="en-US" altLang="ko-KR" sz="48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48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논</a:t>
              </a:r>
              <a:endParaRPr kumimoji="0" lang="en-US" altLang="ko-KR" sz="48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48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쟁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 rot="20558217">
              <a:off x="4262280" y="3988377"/>
              <a:ext cx="430887" cy="2828658"/>
            </a:xfrm>
            <a:prstGeom prst="rect">
              <a:avLst/>
            </a:prstGeom>
            <a:solidFill>
              <a:srgbClr val="CCFF99"/>
            </a:solidFill>
            <a:ln w="19050">
              <a:solidFill>
                <a:srgbClr val="0000CC"/>
              </a:solidFill>
            </a:ln>
          </p:spPr>
          <p:txBody>
            <a:bodyPr vert="eaVert"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GMO</a:t>
              </a: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을</a:t>
              </a: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반대</a:t>
              </a: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하는 사람들</a:t>
              </a: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6144533" y="0"/>
            <a:ext cx="5249757" cy="7529034"/>
            <a:chOff x="4700691" y="115441"/>
            <a:chExt cx="5249757" cy="7529034"/>
          </a:xfrm>
        </p:grpSpPr>
        <p:pic>
          <p:nvPicPr>
            <p:cNvPr id="12" name="그림 1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453" r="48626" b="10165"/>
            <a:stretch/>
          </p:blipFill>
          <p:spPr>
            <a:xfrm rot="19957800">
              <a:off x="4700691" y="182842"/>
              <a:ext cx="2311772" cy="7119745"/>
            </a:xfrm>
            <a:prstGeom prst="rect">
              <a:avLst/>
            </a:prstGeom>
            <a:ln w="28575">
              <a:noFill/>
            </a:ln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382" t="11172" r="2235" b="10446"/>
            <a:stretch/>
          </p:blipFill>
          <p:spPr>
            <a:xfrm rot="1512789">
              <a:off x="7818268" y="115441"/>
              <a:ext cx="2132180" cy="7299226"/>
            </a:xfrm>
            <a:prstGeom prst="rect">
              <a:avLst/>
            </a:prstGeom>
            <a:ln w="28575">
              <a:noFill/>
            </a:ln>
          </p:spPr>
        </p:pic>
        <p:sp>
          <p:nvSpPr>
            <p:cNvPr id="15" name="직사각형 14"/>
            <p:cNvSpPr/>
            <p:nvPr/>
          </p:nvSpPr>
          <p:spPr>
            <a:xfrm>
              <a:off x="5615598" y="6832797"/>
              <a:ext cx="3211409" cy="81167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20935475">
              <a:off x="5918792" y="4078354"/>
              <a:ext cx="430887" cy="2766300"/>
            </a:xfrm>
            <a:prstGeom prst="rect">
              <a:avLst/>
            </a:prstGeom>
            <a:solidFill>
              <a:srgbClr val="CCFF99"/>
            </a:solidFill>
            <a:ln w="19050">
              <a:solidFill>
                <a:srgbClr val="0000CC"/>
              </a:solidFill>
            </a:ln>
          </p:spPr>
          <p:txBody>
            <a:bodyPr vert="eaVert"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GMO</a:t>
              </a: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을</a:t>
              </a: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찬성</a:t>
              </a: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하는 사람들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 rot="582636">
              <a:off x="8561289" y="3998177"/>
              <a:ext cx="430887" cy="2828658"/>
            </a:xfrm>
            <a:prstGeom prst="rect">
              <a:avLst/>
            </a:prstGeom>
            <a:solidFill>
              <a:srgbClr val="CCFF99"/>
            </a:solidFill>
            <a:ln w="19050">
              <a:solidFill>
                <a:srgbClr val="0000CC"/>
              </a:solidFill>
            </a:ln>
          </p:spPr>
          <p:txBody>
            <a:bodyPr vert="eaVert"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GMO</a:t>
              </a: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을</a:t>
              </a: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반대</a:t>
              </a: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하는 사람들</a:t>
              </a: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8344845" y="579257"/>
            <a:ext cx="1415772" cy="4615044"/>
          </a:xfrm>
          <a:prstGeom prst="rect">
            <a:avLst/>
          </a:prstGeom>
          <a:solidFill>
            <a:srgbClr val="FFFFCC"/>
          </a:solidFill>
        </p:spPr>
        <p:txBody>
          <a:bodyPr vert="eaVert"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불가능한 지경이 되었다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커져서 정상적인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논쟁 자체가            이제는 양자 간에 견해 차이가 너무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52107" y="4081771"/>
            <a:ext cx="6146297" cy="2721258"/>
          </a:xfrm>
          <a:prstGeom prst="rect">
            <a:avLst/>
          </a:prstGeom>
          <a:solidFill>
            <a:srgbClr val="CCFFCC"/>
          </a:solidFill>
          <a:ln w="28575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찬성자와 반대자 간의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최소공통인수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914400" marR="0" lvl="1" indent="-457200" algn="l" defTabSz="914400" rtl="0" eaLnBrk="1" fontAlgn="auto" latinLnBrk="1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 세계에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배고픈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사람은 없어야 한다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!</a:t>
            </a:r>
          </a:p>
          <a:p>
            <a:pPr marL="914400" marR="0" lvl="1" indent="-457200" algn="l" defTabSz="914400" rtl="0" eaLnBrk="1" fontAlgn="auto" latinLnBrk="1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식품은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안전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해야 한다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!</a:t>
            </a:r>
          </a:p>
          <a:p>
            <a:pPr marL="914400" marR="0" lvl="1" indent="-457200" algn="l" defTabSz="914400" rtl="0" eaLnBrk="1" fontAlgn="auto" latinLnBrk="1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농업생태계은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보전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되어야 한다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914400" marR="0" lvl="1" indent="-457200" algn="l" defTabSz="914400" rtl="0" eaLnBrk="1" fontAlgn="auto" latinLnBrk="1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 startAt="4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농민의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품종선택권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은 보장되어야 한다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457200" marR="0" lvl="1" indent="0" algn="l" defTabSz="914400" rtl="0" eaLnBrk="1" fontAlgn="auto" latinLnBrk="1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농민도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보다 나은 삶을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추구할 권리가 있다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0736" y="99263"/>
            <a:ext cx="4284921" cy="369332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지금까지 우리는 평행선으로 달려 왔다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1650" y="104661"/>
            <a:ext cx="5847860" cy="3891486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3319540" y="3074137"/>
            <a:ext cx="5892080" cy="92333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지금까지 우리는 상대방의 주장에 대하여 무조건적으로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귀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막고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눈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감고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진실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을 말하려 하지 않았다</a:t>
            </a:r>
          </a:p>
        </p:txBody>
      </p:sp>
    </p:spTree>
    <p:extLst>
      <p:ext uri="{BB962C8B-B14F-4D97-AF65-F5344CB8AC3E}">
        <p14:creationId xmlns:p14="http://schemas.microsoft.com/office/powerpoint/2010/main" val="197521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0" grpId="0" animBg="1"/>
      <p:bldP spid="3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0825" y="106327"/>
            <a:ext cx="11478785" cy="738664"/>
          </a:xfrm>
          <a:prstGeom prst="rect">
            <a:avLst/>
          </a:prstGeom>
          <a:solidFill>
            <a:srgbClr val="FFFFCC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1">
              <a:lnSpc>
                <a:spcPct val="150000"/>
              </a:lnSpc>
            </a:pPr>
            <a:r>
              <a:rPr lang="en-US" altLang="ko-KR" sz="2800" b="1" dirty="0">
                <a:solidFill>
                  <a:srgbClr val="0000CC"/>
                </a:solidFill>
              </a:rPr>
              <a:t>II. GMO </a:t>
            </a:r>
            <a:r>
              <a:rPr lang="ko-KR" altLang="en-US" sz="2800" b="1" dirty="0">
                <a:solidFill>
                  <a:srgbClr val="FF0000"/>
                </a:solidFill>
              </a:rPr>
              <a:t>찬</a:t>
            </a:r>
            <a:r>
              <a:rPr lang="en-US" altLang="ko-KR" sz="2800" b="1" dirty="0">
                <a:solidFill>
                  <a:srgbClr val="0000CC"/>
                </a:solidFill>
              </a:rPr>
              <a:t>•</a:t>
            </a:r>
            <a:r>
              <a:rPr lang="ko-KR" altLang="en-US" sz="2800" b="1" dirty="0" err="1">
                <a:solidFill>
                  <a:srgbClr val="FF0000"/>
                </a:solidFill>
              </a:rPr>
              <a:t>반</a:t>
            </a:r>
            <a:r>
              <a:rPr lang="ko-KR" altLang="en-US" sz="2800" b="1" dirty="0" err="1">
                <a:solidFill>
                  <a:srgbClr val="0000CC"/>
                </a:solidFill>
              </a:rPr>
              <a:t>자간에</a:t>
            </a:r>
            <a:r>
              <a:rPr lang="ko-KR" altLang="en-US" sz="2800" b="1" dirty="0">
                <a:solidFill>
                  <a:srgbClr val="0000CC"/>
                </a:solidFill>
              </a:rPr>
              <a:t> </a:t>
            </a:r>
            <a:r>
              <a:rPr lang="en-US" altLang="ko-KR" sz="2800" b="1" dirty="0">
                <a:solidFill>
                  <a:srgbClr val="0000CC"/>
                </a:solidFill>
              </a:rPr>
              <a:t> </a:t>
            </a:r>
            <a:r>
              <a:rPr lang="ko-KR" altLang="en-US" sz="2800" b="1" dirty="0">
                <a:solidFill>
                  <a:srgbClr val="0000CC"/>
                </a:solidFill>
              </a:rPr>
              <a:t>정반대 견해를 가진 사안에 대한  비교 분석</a:t>
            </a:r>
            <a:r>
              <a:rPr lang="en-US" altLang="ko-KR" sz="2800" b="1" dirty="0">
                <a:solidFill>
                  <a:srgbClr val="0000CC"/>
                </a:solidFill>
              </a:rPr>
              <a:t>.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481791"/>
              </p:ext>
            </p:extLst>
          </p:nvPr>
        </p:nvGraphicFramePr>
        <p:xfrm>
          <a:off x="280825" y="899132"/>
          <a:ext cx="11887200" cy="57362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8914">
                  <a:extLst>
                    <a:ext uri="{9D8B030D-6E8A-4147-A177-3AD203B41FA5}">
                      <a16:colId xmlns:a16="http://schemas.microsoft.com/office/drawing/2014/main" xmlns="" val="3301420627"/>
                    </a:ext>
                  </a:extLst>
                </a:gridCol>
                <a:gridCol w="4424143">
                  <a:extLst>
                    <a:ext uri="{9D8B030D-6E8A-4147-A177-3AD203B41FA5}">
                      <a16:colId xmlns:a16="http://schemas.microsoft.com/office/drawing/2014/main" xmlns="" val="4117041814"/>
                    </a:ext>
                  </a:extLst>
                </a:gridCol>
                <a:gridCol w="4424143">
                  <a:extLst>
                    <a:ext uri="{9D8B030D-6E8A-4147-A177-3AD203B41FA5}">
                      <a16:colId xmlns:a16="http://schemas.microsoft.com/office/drawing/2014/main" xmlns="" val="213301234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/>
                        <a:t>GMO </a:t>
                      </a:r>
                      <a:r>
                        <a:rPr lang="ko-KR" altLang="en-US" sz="2400" dirty="0"/>
                        <a:t>찬성자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/>
                        <a:t>GMO </a:t>
                      </a:r>
                      <a:r>
                        <a:rPr lang="ko-KR" altLang="en-US" sz="2400" dirty="0"/>
                        <a:t>반대자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74902376"/>
                  </a:ext>
                </a:extLst>
              </a:tr>
              <a:tr h="49373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세계 식량위기 가능성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 </a:t>
                      </a: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매우 높다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과장 되었다</a:t>
                      </a: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. 1.5</a:t>
                      </a: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배나 초과 생산</a:t>
                      </a: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.</a:t>
                      </a:r>
                      <a:endParaRPr lang="ko-KR" altLang="en-US" sz="20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64455804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세계 식량위기 극복에</a:t>
                      </a:r>
                      <a:endParaRPr lang="en-US" altLang="ko-KR" sz="2000" b="1" dirty="0">
                        <a:solidFill>
                          <a:srgbClr val="0000CC"/>
                        </a:solidFill>
                      </a:endParaRPr>
                    </a:p>
                    <a:p>
                      <a:pPr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GMO</a:t>
                      </a: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의 유용성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GMO </a:t>
                      </a: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없이는 극복 거의 불가능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지나치게 과장되었다</a:t>
                      </a: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. </a:t>
                      </a:r>
                    </a:p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식량 문제 핵심은 분배와 구매력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4590467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인체와 가축의 유해성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전혀 문제 없다</a:t>
                      </a: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. </a:t>
                      </a:r>
                      <a:r>
                        <a:rPr lang="en-US" altLang="ko-KR" sz="2000" b="1" baseline="0" dirty="0">
                          <a:solidFill>
                            <a:srgbClr val="0000CC"/>
                          </a:solidFill>
                        </a:rPr>
                        <a:t> </a:t>
                      </a:r>
                      <a:r>
                        <a:rPr lang="ko-KR" altLang="en-US" sz="2000" b="1" baseline="0" dirty="0">
                          <a:solidFill>
                            <a:srgbClr val="0000CC"/>
                          </a:solidFill>
                        </a:rPr>
                        <a:t>왜냐면</a:t>
                      </a:r>
                      <a:endParaRPr lang="en-US" altLang="ko-KR" sz="2000" b="1" baseline="0" dirty="0">
                        <a:solidFill>
                          <a:srgbClr val="0000CC"/>
                        </a:solidFill>
                      </a:endParaRPr>
                    </a:p>
                    <a:p>
                      <a:pPr marL="914400" lvl="1" indent="-457200" latinLnBrk="1">
                        <a:buFont typeface="+mj-ea"/>
                        <a:buAutoNum type="circleNumDbPlain"/>
                      </a:pPr>
                      <a:r>
                        <a:rPr lang="ko-KR" altLang="en-US" sz="1800" b="1" baseline="0" dirty="0">
                          <a:solidFill>
                            <a:srgbClr val="0000CC"/>
                          </a:solidFill>
                        </a:rPr>
                        <a:t>아주 철저하게 사전 검사</a:t>
                      </a:r>
                      <a:endParaRPr lang="en-US" altLang="ko-KR" sz="1800" b="1" baseline="0" dirty="0">
                        <a:solidFill>
                          <a:srgbClr val="0000CC"/>
                        </a:solidFill>
                      </a:endParaRPr>
                    </a:p>
                    <a:p>
                      <a:pPr marL="914400" lvl="1" indent="-457200" latinLnBrk="1">
                        <a:buFont typeface="+mj-ea"/>
                        <a:buAutoNum type="circleNumDbPlain"/>
                      </a:pPr>
                      <a:r>
                        <a:rPr lang="ko-KR" altLang="en-US" sz="1800" b="1" baseline="0" dirty="0">
                          <a:solidFill>
                            <a:srgbClr val="0000CC"/>
                          </a:solidFill>
                        </a:rPr>
                        <a:t>아직 단 한 건의 사고 없었다</a:t>
                      </a:r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안전성 완전하게 증명되지 않았다</a:t>
                      </a:r>
                      <a:endParaRPr lang="en-US" altLang="ko-KR" sz="2000" b="1" dirty="0">
                        <a:solidFill>
                          <a:srgbClr val="0000CC"/>
                        </a:solidFill>
                      </a:endParaRPr>
                    </a:p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특히 후손들에 미치는 영향 미지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4847854"/>
                  </a:ext>
                </a:extLst>
              </a:tr>
              <a:tr h="112776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생물 다양성 훼손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문제 없다</a:t>
                      </a: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. </a:t>
                      </a: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왜냐면</a:t>
                      </a:r>
                      <a:endParaRPr lang="en-US" altLang="ko-KR" sz="2000" b="1" dirty="0">
                        <a:solidFill>
                          <a:srgbClr val="0000CC"/>
                        </a:solidFill>
                      </a:endParaRPr>
                    </a:p>
                    <a:p>
                      <a:pPr marL="800100" lvl="1" indent="-342900" latinLnBrk="1">
                        <a:buFont typeface="+mj-ea"/>
                        <a:buAutoNum type="circleNumDbPlain"/>
                      </a:pP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종 차원의 훼손이 아니기 때문이다</a:t>
                      </a:r>
                      <a:endParaRPr lang="en-US" altLang="ko-KR" sz="1600" b="1" dirty="0">
                        <a:solidFill>
                          <a:srgbClr val="0000CC"/>
                        </a:solidFill>
                      </a:endParaRPr>
                    </a:p>
                    <a:p>
                      <a:pPr marL="800100" lvl="1" indent="-342900" latinLnBrk="1">
                        <a:buFont typeface="+mj-ea"/>
                        <a:buAutoNum type="circleNumDbPlain"/>
                      </a:pP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거의 모든 품종은 유전자원으로 보존되고 있다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중요하다</a:t>
                      </a: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. </a:t>
                      </a: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왜냐면</a:t>
                      </a:r>
                      <a:endParaRPr lang="en-US" altLang="ko-KR" sz="2000" b="1" dirty="0">
                        <a:solidFill>
                          <a:srgbClr val="0000CC"/>
                        </a:solidFill>
                      </a:endParaRPr>
                    </a:p>
                    <a:p>
                      <a:pPr marL="800100" lvl="1" indent="-342900" latinLnBrk="1">
                        <a:buFont typeface="+mj-ea"/>
                        <a:buAutoNum type="circleNumDbPlain"/>
                      </a:pP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인류는 지금까지 다섯번의 종의 </a:t>
                      </a:r>
                      <a:r>
                        <a:rPr lang="ko-KR" altLang="en-US" sz="1600" b="1" dirty="0" err="1">
                          <a:solidFill>
                            <a:srgbClr val="0000CC"/>
                          </a:solidFill>
                        </a:rPr>
                        <a:t>대멸종을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 겪었고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제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6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의 멸종은 지구의 멸망을 의미한다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. GMO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가 기점이 될 것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.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 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201066404"/>
                  </a:ext>
                </a:extLst>
              </a:tr>
              <a:tr h="88392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슈퍼 잡초</a:t>
                      </a: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, </a:t>
                      </a: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해충 대 발생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거의 걱정하지 않아도 된다</a:t>
                      </a: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. ∵</a:t>
                      </a:r>
                    </a:p>
                    <a:p>
                      <a:pPr marL="914400" lvl="1" indent="-457200" latinLnBrk="1">
                        <a:buFont typeface="+mj-ea"/>
                        <a:buAutoNum type="circleNumDbPlain"/>
                      </a:pP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자연 상태에 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‘</a:t>
                      </a:r>
                      <a:r>
                        <a:rPr lang="ko-KR" altLang="en-US" sz="1600" b="1" dirty="0" err="1">
                          <a:solidFill>
                            <a:srgbClr val="0000CC"/>
                          </a:solidFill>
                        </a:rPr>
                        <a:t>근사미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’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를 대량 살포하지 않는</a:t>
                      </a:r>
                      <a:r>
                        <a:rPr lang="ko-KR" altLang="en-US" sz="1600" b="1" baseline="0" dirty="0">
                          <a:solidFill>
                            <a:srgbClr val="0000CC"/>
                          </a:solidFill>
                        </a:rPr>
                        <a:t> 한 절대 슈퍼가 될 수 없다</a:t>
                      </a:r>
                      <a:r>
                        <a:rPr lang="en-US" altLang="ko-KR" sz="1600" b="1" baseline="0" dirty="0">
                          <a:solidFill>
                            <a:srgbClr val="0000CC"/>
                          </a:solidFill>
                        </a:rPr>
                        <a:t>.</a:t>
                      </a:r>
                      <a:endParaRPr lang="ko-KR" altLang="en-US" sz="16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농업생태계와 자연을 크게 훼손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65613533"/>
                  </a:ext>
                </a:extLst>
              </a:tr>
              <a:tr h="112776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GMO</a:t>
                      </a:r>
                      <a:r>
                        <a:rPr lang="en-US" altLang="ko-KR" sz="2000" b="1" baseline="0" dirty="0">
                          <a:solidFill>
                            <a:srgbClr val="0000CC"/>
                          </a:solidFill>
                        </a:rPr>
                        <a:t> </a:t>
                      </a:r>
                      <a:r>
                        <a:rPr lang="ko-KR" altLang="en-US" sz="2000" b="1" baseline="0" dirty="0">
                          <a:solidFill>
                            <a:srgbClr val="0000CC"/>
                          </a:solidFill>
                        </a:rPr>
                        <a:t>라벨 붙이는 것</a:t>
                      </a:r>
                      <a:endParaRPr lang="ko-KR" altLang="en-US" sz="20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반대한다</a:t>
                      </a: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. </a:t>
                      </a: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왜냐면</a:t>
                      </a:r>
                      <a:endParaRPr lang="en-US" altLang="ko-KR" sz="2000" b="1" dirty="0">
                        <a:solidFill>
                          <a:srgbClr val="0000CC"/>
                        </a:solidFill>
                      </a:endParaRPr>
                    </a:p>
                    <a:p>
                      <a:pPr marL="914400" lvl="1" indent="-457200" latinLnBrk="1">
                        <a:buFont typeface="+mj-ea"/>
                        <a:buAutoNum type="circleNumDbPlain"/>
                      </a:pP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위험 하지도 않는데 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‘</a:t>
                      </a:r>
                      <a:r>
                        <a:rPr lang="ko-KR" altLang="en-US" sz="1600" b="1" dirty="0" err="1">
                          <a:solidFill>
                            <a:srgbClr val="0000CC"/>
                          </a:solidFill>
                        </a:rPr>
                        <a:t>알권리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 보장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‘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이라는 명분 때문에 식료품 값이 필요없이 많이 상승할 것이다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.</a:t>
                      </a:r>
                      <a:endParaRPr lang="ko-KR" altLang="en-US" sz="16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소비자의 </a:t>
                      </a: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‘</a:t>
                      </a:r>
                      <a:r>
                        <a:rPr lang="ko-KR" altLang="en-US" sz="2000" b="1" dirty="0" err="1">
                          <a:solidFill>
                            <a:srgbClr val="0000CC"/>
                          </a:solidFill>
                        </a:rPr>
                        <a:t>알권리</a:t>
                      </a: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 권리</a:t>
                      </a: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’ </a:t>
                      </a: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보장 필요</a:t>
                      </a:r>
                      <a:endParaRPr lang="en-US" altLang="ko-KR" sz="2000" b="1" dirty="0">
                        <a:solidFill>
                          <a:srgbClr val="0000CC"/>
                        </a:solidFill>
                      </a:endParaRPr>
                    </a:p>
                    <a:p>
                      <a:pPr marL="914400" lvl="1" indent="-457200" latinLnBrk="1">
                        <a:buFont typeface="+mj-ea"/>
                        <a:buAutoNum type="circleNumDbPlain"/>
                      </a:pP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반대자들의 식료품 값 상승은 기우이여 올라도 얼마 안 될 것이다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393747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0463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7007349"/>
              </p:ext>
            </p:extLst>
          </p:nvPr>
        </p:nvGraphicFramePr>
        <p:xfrm>
          <a:off x="114300" y="239606"/>
          <a:ext cx="11944350" cy="61954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80">
                  <a:extLst>
                    <a:ext uri="{9D8B030D-6E8A-4147-A177-3AD203B41FA5}">
                      <a16:colId xmlns:a16="http://schemas.microsoft.com/office/drawing/2014/main" xmlns="" val="1496123344"/>
                    </a:ext>
                  </a:extLst>
                </a:gridCol>
                <a:gridCol w="4528312">
                  <a:extLst>
                    <a:ext uri="{9D8B030D-6E8A-4147-A177-3AD203B41FA5}">
                      <a16:colId xmlns:a16="http://schemas.microsoft.com/office/drawing/2014/main" xmlns="" val="78343372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xmlns="" val="4831644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xmlns="" val="246627586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xmlns="" val="29196663"/>
                    </a:ext>
                  </a:extLst>
                </a:gridCol>
                <a:gridCol w="5351018">
                  <a:extLst>
                    <a:ext uri="{9D8B030D-6E8A-4147-A177-3AD203B41FA5}">
                      <a16:colId xmlns:a16="http://schemas.microsoft.com/office/drawing/2014/main" xmlns="" val="1759374102"/>
                    </a:ext>
                  </a:extLst>
                </a:gridCol>
              </a:tblGrid>
              <a:tr h="606214">
                <a:tc gridSpan="6"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rgbClr val="FFFFCC"/>
                          </a:solidFill>
                        </a:rPr>
                        <a:t>II-(2).</a:t>
                      </a:r>
                      <a:r>
                        <a:rPr lang="en-US" altLang="ko-KR" sz="2400" baseline="0" dirty="0">
                          <a:solidFill>
                            <a:srgbClr val="FFFFCC"/>
                          </a:solidFill>
                        </a:rPr>
                        <a:t> </a:t>
                      </a:r>
                      <a:r>
                        <a:rPr lang="en-US" altLang="ko-KR" sz="2400" dirty="0">
                          <a:solidFill>
                            <a:srgbClr val="FFFFCC"/>
                          </a:solidFill>
                        </a:rPr>
                        <a:t>GMO</a:t>
                      </a:r>
                      <a:r>
                        <a:rPr lang="ko-KR" altLang="en-US" sz="2400" dirty="0">
                          <a:solidFill>
                            <a:srgbClr val="FFFFCC"/>
                          </a:solidFill>
                        </a:rPr>
                        <a:t>의 인체 및 가축의 안전성에 관한 다양한 견해와 그 주장의 근거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67572111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latinLnBrk="1"/>
                      <a:endParaRPr lang="ko-KR" altLang="en-US" sz="20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매우 안전하다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rgbClr val="0000CC"/>
                          </a:solidFill>
                        </a:rPr>
                        <a:t>아마</a:t>
                      </a:r>
                      <a:endParaRPr lang="en-US" altLang="ko-KR" sz="1200" b="1" dirty="0">
                        <a:solidFill>
                          <a:srgbClr val="0000CC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200" b="1" dirty="0">
                          <a:solidFill>
                            <a:srgbClr val="0000CC"/>
                          </a:solidFill>
                        </a:rPr>
                        <a:t>안전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rgbClr val="0000CC"/>
                          </a:solidFill>
                        </a:rPr>
                        <a:t>모르겠다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rgbClr val="0000CC"/>
                          </a:solidFill>
                        </a:rPr>
                        <a:t>아마</a:t>
                      </a:r>
                      <a:endParaRPr lang="en-US" altLang="ko-KR" sz="1200" b="1" dirty="0">
                        <a:solidFill>
                          <a:srgbClr val="0000CC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200" b="1" dirty="0">
                          <a:solidFill>
                            <a:srgbClr val="0000CC"/>
                          </a:solidFill>
                        </a:rPr>
                        <a:t>위험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매우 위험할 가능성 높다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39061537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GMO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자체에 대한 평가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latinLnBrk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인류 번영에 절대 필요 선이다</a:t>
                      </a:r>
                      <a:endParaRPr lang="en-US" altLang="ko-KR" sz="1800" b="1" dirty="0">
                        <a:solidFill>
                          <a:srgbClr val="0000CC"/>
                        </a:solidFill>
                      </a:endParaRPr>
                    </a:p>
                    <a:p>
                      <a:pPr marL="342900" indent="-342900" algn="l" latinLnBrk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농민들이</a:t>
                      </a:r>
                      <a:r>
                        <a:rPr lang="ko-KR" altLang="en-US" sz="1800" b="1" baseline="0" dirty="0">
                          <a:solidFill>
                            <a:srgbClr val="0000CC"/>
                          </a:solidFill>
                        </a:rPr>
                        <a:t> 적극적으로 선호한다</a:t>
                      </a:r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1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1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1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인류를 멸망시킬 절대 악이다</a:t>
                      </a:r>
                      <a:endParaRPr lang="en-US" altLang="ko-KR" sz="1800" b="1" dirty="0">
                        <a:solidFill>
                          <a:srgbClr val="0000CC"/>
                        </a:solidFill>
                      </a:endParaRPr>
                    </a:p>
                    <a:p>
                      <a:pPr marL="285750" indent="-285750" algn="l" latinLnBrk="1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Precautionary Approach(</a:t>
                      </a:r>
                      <a:r>
                        <a:rPr lang="ko-KR" altLang="en-US" sz="1800" b="1" dirty="0" err="1">
                          <a:solidFill>
                            <a:srgbClr val="0000CC"/>
                          </a:solidFill>
                        </a:rPr>
                        <a:t>사전예방적접근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)</a:t>
                      </a:r>
                    </a:p>
                    <a:p>
                      <a:pPr marL="285750" indent="-285750" algn="l" latinLnBrk="1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GMO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는 인체와 가축에 매우 위험할 가능성 높다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1239310"/>
                  </a:ext>
                </a:extLst>
              </a:tr>
              <a:tr h="13106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주장의 </a:t>
                      </a:r>
                      <a:endParaRPr lang="en-US" altLang="ko-KR" sz="1800" b="1" dirty="0">
                        <a:solidFill>
                          <a:srgbClr val="0000CC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근거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latinLnBrk="1">
                        <a:buFont typeface="+mj-ea"/>
                        <a:buAutoNum type="circleNumDbPlain"/>
                      </a:pP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인간이 먹는 음식물 중에 가장 완전하게 철저하게 안전성 검사하였다</a:t>
                      </a:r>
                      <a:endParaRPr lang="en-US" altLang="ko-KR" sz="1600" b="1" dirty="0">
                        <a:solidFill>
                          <a:srgbClr val="0000CC"/>
                        </a:solidFill>
                      </a:endParaRPr>
                    </a:p>
                    <a:p>
                      <a:pPr marL="457200" indent="-457200" latinLnBrk="1">
                        <a:buFont typeface="+mj-ea"/>
                        <a:buAutoNum type="circleNumDbPlain"/>
                      </a:pP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지금까지 </a:t>
                      </a:r>
                      <a:r>
                        <a:rPr lang="ko-KR" altLang="en-US" sz="1600" b="1" dirty="0" err="1">
                          <a:solidFill>
                            <a:srgbClr val="0000CC"/>
                          </a:solidFill>
                        </a:rPr>
                        <a:t>수십억명의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 사람이나 가축이 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GMO 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먹었지만 </a:t>
                      </a:r>
                      <a:r>
                        <a:rPr lang="en-US" altLang="ko-KR" sz="1600" b="1" dirty="0" err="1">
                          <a:solidFill>
                            <a:srgbClr val="0000CC"/>
                          </a:solidFill>
                        </a:rPr>
                        <a:t>Putzai</a:t>
                      </a:r>
                      <a:r>
                        <a:rPr lang="en-US" altLang="ko-KR" sz="1600" b="1" baseline="0" dirty="0">
                          <a:solidFill>
                            <a:srgbClr val="0000CC"/>
                          </a:solidFill>
                        </a:rPr>
                        <a:t> </a:t>
                      </a:r>
                      <a:r>
                        <a:rPr lang="ko-KR" altLang="en-US" sz="1600" b="1" baseline="0" dirty="0">
                          <a:solidFill>
                            <a:srgbClr val="0000CC"/>
                          </a:solidFill>
                        </a:rPr>
                        <a:t>박사 실험 결과 나타난 적 없다</a:t>
                      </a:r>
                      <a:endParaRPr lang="ko-KR" altLang="en-US" sz="16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latinLnBrk="1">
                        <a:buFont typeface="+mj-ea"/>
                        <a:buAutoNum type="circleNumDbPlain"/>
                      </a:pP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’98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년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영국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Oxford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대학의 </a:t>
                      </a:r>
                      <a:r>
                        <a:rPr lang="en-US" altLang="ko-KR" sz="1800" b="1" dirty="0" err="1">
                          <a:solidFill>
                            <a:srgbClr val="0000CC"/>
                          </a:solidFill>
                        </a:rPr>
                        <a:t>Putzai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박사 실험</a:t>
                      </a:r>
                      <a:endParaRPr lang="en-US" altLang="ko-KR" sz="1800" b="1" dirty="0">
                        <a:solidFill>
                          <a:srgbClr val="0000CC"/>
                        </a:solidFill>
                      </a:endParaRPr>
                    </a:p>
                    <a:p>
                      <a:pPr marL="457200" indent="-457200" latinLnBrk="1">
                        <a:buFont typeface="+mj-ea"/>
                        <a:buAutoNum type="circleNumDbPlain"/>
                      </a:pP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’12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년 불란서 칸대학의 </a:t>
                      </a:r>
                      <a:r>
                        <a:rPr lang="ko-KR" altLang="en-US" sz="1800" b="1" dirty="0" err="1">
                          <a:solidFill>
                            <a:srgbClr val="0000CC"/>
                          </a:solidFill>
                        </a:rPr>
                        <a:t>세라리니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 실험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 </a:t>
                      </a:r>
                    </a:p>
                    <a:p>
                      <a:pPr marL="457200" indent="-457200" latinLnBrk="1">
                        <a:buFont typeface="+mj-ea"/>
                        <a:buAutoNum type="circleNumDbPlain"/>
                      </a:pP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’05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년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EU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의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‘Mon</a:t>
                      </a:r>
                      <a:r>
                        <a:rPr lang="en-US" altLang="ko-KR" sz="1800" b="1" baseline="0" dirty="0">
                          <a:solidFill>
                            <a:srgbClr val="0000CC"/>
                          </a:solidFill>
                        </a:rPr>
                        <a:t> 863’ </a:t>
                      </a:r>
                      <a:r>
                        <a:rPr lang="ko-KR" altLang="en-US" sz="1800" b="1" baseline="0" dirty="0">
                          <a:solidFill>
                            <a:srgbClr val="0000CC"/>
                          </a:solidFill>
                        </a:rPr>
                        <a:t>인체 유해성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 </a:t>
                      </a:r>
                    </a:p>
                    <a:p>
                      <a:pPr marL="457200" indent="-457200" latinLnBrk="1">
                        <a:buFont typeface="+mj-ea"/>
                        <a:buAutoNum type="circleNumDbPlain"/>
                      </a:pP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그 외도 다수 있음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95029220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안전성</a:t>
                      </a:r>
                      <a:endParaRPr lang="en-US" altLang="ko-KR" sz="1800" b="1" dirty="0">
                        <a:solidFill>
                          <a:srgbClr val="0000CC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판정 기준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실질적으로 현재 음식물 안정성 검정하는 기준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(</a:t>
                      </a:r>
                      <a:r>
                        <a:rPr lang="en-US" altLang="ko-KR" sz="1600" b="1" dirty="0" err="1">
                          <a:solidFill>
                            <a:srgbClr val="0000CC"/>
                          </a:solidFill>
                        </a:rPr>
                        <a:t>Substential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 equality)</a:t>
                      </a:r>
                      <a:endParaRPr lang="ko-KR" altLang="en-US" sz="16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잠재적으로 매우 위협할 가능성이 높으므로 완전 무결하게 안전해야 한다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.</a:t>
                      </a:r>
                    </a:p>
                    <a:p>
                      <a:pPr marL="342900" indent="-342900" latinLnBrk="1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당대만 아니라 철저한 후대 검정까지 해야 한다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.</a:t>
                      </a:r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96266054"/>
                  </a:ext>
                </a:extLst>
              </a:tr>
              <a:tr h="10782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상대방 견해에 대한 비평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GMO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에 대한 극단적인 반대자의 주장은 비과학적이고 현실적으로 전혀 불가능하다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.</a:t>
                      </a:r>
                    </a:p>
                    <a:p>
                      <a:pPr marL="285750" indent="-285750" latinLnBrk="1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600" b="1" dirty="0">
                          <a:solidFill>
                            <a:srgbClr val="0000CC"/>
                          </a:solidFill>
                        </a:rPr>
                        <a:t>GMO </a:t>
                      </a:r>
                      <a:endParaRPr lang="ko-KR" altLang="en-US" sz="16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Monsanto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의 </a:t>
                      </a:r>
                      <a:r>
                        <a:rPr lang="ko-KR" altLang="en-US" sz="1800" b="1" dirty="0" err="1">
                          <a:solidFill>
                            <a:srgbClr val="0000CC"/>
                          </a:solidFill>
                        </a:rPr>
                        <a:t>앞장비들이며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 장학생들로 인류의 번영과 안전은 전혀 무시한다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.</a:t>
                      </a:r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079091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1403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2697703" y="299545"/>
            <a:ext cx="9331385" cy="6416566"/>
            <a:chOff x="2492751" y="352491"/>
            <a:chExt cx="9331385" cy="6158666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 rotWithShape="1">
            <a:blip r:embed="rId2"/>
            <a:srcRect l="7400" t="42757" r="6919" b="18740"/>
            <a:stretch/>
          </p:blipFill>
          <p:spPr>
            <a:xfrm>
              <a:off x="2492751" y="352491"/>
              <a:ext cx="9331385" cy="6158666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2539151" y="460620"/>
              <a:ext cx="4350380" cy="469547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조산아</a:t>
              </a:r>
              <a:r>
                <a:rPr kumimoji="0" lang="en-US" altLang="ko-KR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·</a:t>
              </a:r>
              <a:r>
                <a:rPr kumimoji="0" lang="ko-KR" altLang="en-US" sz="2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저체중아</a:t>
              </a:r>
              <a:r>
                <a:rPr kumimoji="0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발생률 추이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299743" y="460620"/>
              <a:ext cx="3247388" cy="469547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피부암 발생률 추이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299743" y="3629834"/>
              <a:ext cx="4366740" cy="307777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글리포세이트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사용 증가와 자폐증 증가 상관관계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492751" y="3552891"/>
              <a:ext cx="3908049" cy="461665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한국의 유방암 발병 추이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t="4138" r="15482" b="56781"/>
          <a:stretch/>
        </p:blipFill>
        <p:spPr>
          <a:xfrm>
            <a:off x="81759" y="252247"/>
            <a:ext cx="2509464" cy="170475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0021" y="2024729"/>
            <a:ext cx="2532940" cy="4708981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이 주장은 통계학적으로 무리가 많다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1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이 기간 동안에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GDP,  </a:t>
            </a:r>
            <a:r>
              <a:rPr kumimoji="0" lang="ko-KR" alt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자동자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휴대폰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여행자 수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상하수도 </a:t>
            </a:r>
            <a:r>
              <a:rPr kumimoji="0" lang="ko-KR" alt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보급율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등등을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소비량과 대체 해 보면 역시 매우 높은 상관 관계 보일 것이다</a:t>
            </a:r>
          </a:p>
        </p:txBody>
      </p:sp>
    </p:spTree>
    <p:extLst>
      <p:ext uri="{BB962C8B-B14F-4D97-AF65-F5344CB8AC3E}">
        <p14:creationId xmlns:p14="http://schemas.microsoft.com/office/powerpoint/2010/main" val="357019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23605" t="32184" r="9725" b="16978"/>
          <a:stretch/>
        </p:blipFill>
        <p:spPr>
          <a:xfrm>
            <a:off x="310754" y="624762"/>
            <a:ext cx="5193792" cy="60622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3490" y="251269"/>
            <a:ext cx="5401056" cy="369332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2012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년 불란서 칸대학의 </a:t>
            </a:r>
            <a:r>
              <a:rPr kumimoji="0" lang="ko-KR" alt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시라리니팀의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연구 결과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11810" y="251269"/>
            <a:ext cx="6225859" cy="2400657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만약 이 실험이 맞는 것이라면 지금쯤 수백만명의 사람이나 수억 개체의 가축에서 이런 병증이 발생 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해었어야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할 것이다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왜 실험실의 결과가 실제 현실에서 재현되지 않았나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?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이제 이 실험자가 답을 해야 할 차례이다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</a:p>
        </p:txBody>
      </p:sp>
      <p:pic>
        <p:nvPicPr>
          <p:cNvPr id="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809" y="2750419"/>
            <a:ext cx="6225859" cy="3775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711808" y="6003250"/>
            <a:ext cx="6225859" cy="830997"/>
          </a:xfrm>
          <a:prstGeom prst="rect">
            <a:avLst/>
          </a:prstGeom>
          <a:solidFill>
            <a:srgbClr val="FFFFCC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재배 면적 변화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1996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년 이래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100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배 증가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=1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억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7970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만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ha)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1996~2015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년 누적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20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억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ha,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여기서 약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50</a:t>
            </a:r>
            <a:r>
              <a:rPr kumimoji="0" lang="ko-KR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억톤의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곡물 생산되고 소비되었다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그러나 단 한 건의 이런 병증 보고 없었다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48892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24937"/>
              </p:ext>
            </p:extLst>
          </p:nvPr>
        </p:nvGraphicFramePr>
        <p:xfrm>
          <a:off x="223284" y="69369"/>
          <a:ext cx="11871435" cy="6550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0883">
                  <a:extLst>
                    <a:ext uri="{9D8B030D-6E8A-4147-A177-3AD203B41FA5}">
                      <a16:colId xmlns:a16="http://schemas.microsoft.com/office/drawing/2014/main" xmlns="" val="1509329343"/>
                    </a:ext>
                  </a:extLst>
                </a:gridCol>
                <a:gridCol w="3184635">
                  <a:extLst>
                    <a:ext uri="{9D8B030D-6E8A-4147-A177-3AD203B41FA5}">
                      <a16:colId xmlns:a16="http://schemas.microsoft.com/office/drawing/2014/main" xmlns="" val="1156166704"/>
                    </a:ext>
                  </a:extLst>
                </a:gridCol>
                <a:gridCol w="3726302">
                  <a:extLst>
                    <a:ext uri="{9D8B030D-6E8A-4147-A177-3AD203B41FA5}">
                      <a16:colId xmlns:a16="http://schemas.microsoft.com/office/drawing/2014/main" xmlns="" val="3383589012"/>
                    </a:ext>
                  </a:extLst>
                </a:gridCol>
                <a:gridCol w="3809615">
                  <a:extLst>
                    <a:ext uri="{9D8B030D-6E8A-4147-A177-3AD203B41FA5}">
                      <a16:colId xmlns:a16="http://schemas.microsoft.com/office/drawing/2014/main" xmlns="" val="3203035527"/>
                    </a:ext>
                  </a:extLst>
                </a:gridCol>
              </a:tblGrid>
              <a:tr h="1118045">
                <a:tc gridSpan="4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400" dirty="0"/>
                        <a:t>II-(3).  </a:t>
                      </a:r>
                      <a:r>
                        <a:rPr lang="en-US" altLang="ko-KR" sz="2400" baseline="0" dirty="0"/>
                        <a:t> </a:t>
                      </a:r>
                      <a:r>
                        <a:rPr lang="ko-KR" altLang="en-US" sz="2400" baseline="0" dirty="0"/>
                        <a:t>인체 위해성 이외의 </a:t>
                      </a:r>
                      <a:r>
                        <a:rPr lang="en-US" altLang="ko-KR" sz="2400" baseline="0" dirty="0"/>
                        <a:t>GMO </a:t>
                      </a:r>
                      <a:r>
                        <a:rPr lang="ko-KR" altLang="en-US" sz="2400" baseline="0" dirty="0"/>
                        <a:t>위험성에 관한 추가 설명</a:t>
                      </a:r>
                      <a:r>
                        <a:rPr lang="en-US" altLang="ko-KR" sz="2400" baseline="0" dirty="0"/>
                        <a:t>. </a:t>
                      </a:r>
                      <a:endParaRPr lang="ko-KR" altLang="en-US" sz="24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611524166"/>
                  </a:ext>
                </a:extLst>
              </a:tr>
              <a:tr h="21488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400" b="1" dirty="0">
                          <a:solidFill>
                            <a:srgbClr val="0000CC"/>
                          </a:solidFill>
                        </a:rPr>
                        <a:t>생물</a:t>
                      </a:r>
                      <a:endParaRPr lang="en-US" altLang="ko-KR" sz="2400" b="1" dirty="0">
                        <a:solidFill>
                          <a:srgbClr val="0000CC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400" b="1" dirty="0">
                          <a:solidFill>
                            <a:srgbClr val="0000CC"/>
                          </a:solidFill>
                        </a:rPr>
                        <a:t>다양성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농민이 극소수의 최 우수 품종</a:t>
                      </a: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(</a:t>
                      </a: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예</a:t>
                      </a: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:GMO </a:t>
                      </a: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품종</a:t>
                      </a:r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)</a:t>
                      </a:r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만 선호하므로 생물 다양성 훼손 된다는 우려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lnSpc>
                          <a:spcPct val="150000"/>
                        </a:lnSpc>
                        <a:buFont typeface="+mj-ea"/>
                        <a:buAutoNum type="circleNumDbPlain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현대 농업 시작 이후 같은 문제점 발생</a:t>
                      </a:r>
                      <a:endParaRPr lang="en-US" altLang="ko-KR" sz="1800" b="1" dirty="0">
                        <a:solidFill>
                          <a:srgbClr val="0000CC"/>
                        </a:solidFill>
                      </a:endParaRPr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+mj-ea"/>
                        <a:buAutoNum type="circleNumDbPlain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종의 소멸과 품종 소멸은 완전히 다른 문제임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 </a:t>
                      </a:r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농민의 품종 선택권은 적극적으로 보장되어야 한다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.</a:t>
                      </a: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전세계적으로 </a:t>
                      </a:r>
                      <a:r>
                        <a:rPr lang="ko-KR" altLang="en-US" sz="1800" b="1" dirty="0">
                          <a:solidFill>
                            <a:srgbClr val="FF0000"/>
                          </a:solidFill>
                        </a:rPr>
                        <a:t>유전자원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을 체계적으로 전문적으로 수집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,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보관하고 있음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55782377"/>
                  </a:ext>
                </a:extLst>
              </a:tr>
              <a:tr h="1398504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400" b="1" dirty="0">
                          <a:solidFill>
                            <a:srgbClr val="0000CC"/>
                          </a:solidFill>
                        </a:rPr>
                        <a:t>농업</a:t>
                      </a:r>
                      <a:endParaRPr lang="en-US" altLang="ko-KR" sz="2400" b="1" dirty="0">
                        <a:solidFill>
                          <a:srgbClr val="0000CC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400" b="1" dirty="0">
                          <a:solidFill>
                            <a:srgbClr val="0000CC"/>
                          </a:solidFill>
                        </a:rPr>
                        <a:t>생태계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2400" b="1" dirty="0" err="1">
                          <a:solidFill>
                            <a:srgbClr val="0000CC"/>
                          </a:solidFill>
                        </a:rPr>
                        <a:t>슈퍼잡초</a:t>
                      </a:r>
                      <a:r>
                        <a:rPr lang="en-US" altLang="ko-KR" sz="2400" b="1" dirty="0">
                          <a:solidFill>
                            <a:srgbClr val="0000CC"/>
                          </a:solidFill>
                        </a:rPr>
                        <a:t>,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① 잡초가 제초제 내성 획득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②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GMO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작물 자체가 잡초화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③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GMO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화분의 야생 </a:t>
                      </a:r>
                      <a:r>
                        <a:rPr lang="ko-KR" altLang="en-US" sz="1800" b="1" dirty="0" err="1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근연종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전이</a:t>
                      </a:r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800" b="1" dirty="0" err="1">
                          <a:solidFill>
                            <a:srgbClr val="0000CC"/>
                          </a:solidFill>
                        </a:rPr>
                        <a:t>근사미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 제초제를 </a:t>
                      </a:r>
                      <a:r>
                        <a:rPr lang="ko-KR" altLang="en-US" sz="1800" b="1" dirty="0">
                          <a:solidFill>
                            <a:srgbClr val="FF0000"/>
                          </a:solidFill>
                        </a:rPr>
                        <a:t>자연에 대량 살포하지 않은 한 전혀 문제 없음</a:t>
                      </a:r>
                      <a:endParaRPr lang="en-US" altLang="ko-KR" sz="1800" b="1" dirty="0">
                        <a:solidFill>
                          <a:srgbClr val="FF0000"/>
                        </a:solidFill>
                      </a:endParaRP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다른 제초제로 대체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53813101"/>
                  </a:ext>
                </a:extLst>
              </a:tr>
              <a:tr h="914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2400" b="1" dirty="0">
                          <a:solidFill>
                            <a:srgbClr val="0000CC"/>
                          </a:solidFill>
                        </a:rPr>
                        <a:t>슈퍼해충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① </a:t>
                      </a:r>
                      <a:r>
                        <a:rPr lang="en-US" altLang="ko-KR" sz="1800" b="1" dirty="0" err="1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Bt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내성 갖는 돌연변이 해중</a:t>
                      </a:r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Refugia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시행</a:t>
                      </a:r>
                      <a:endParaRPr lang="en-US" altLang="ko-KR" sz="1800" b="1" dirty="0">
                        <a:solidFill>
                          <a:srgbClr val="0000CC"/>
                        </a:solidFill>
                      </a:endParaRP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다양한 </a:t>
                      </a:r>
                      <a:r>
                        <a:rPr lang="en-US" altLang="ko-KR" sz="1800" b="1" dirty="0" err="1">
                          <a:solidFill>
                            <a:srgbClr val="0000CC"/>
                          </a:solidFill>
                        </a:rPr>
                        <a:t>Bt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유전자 집적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52885949"/>
                  </a:ext>
                </a:extLst>
              </a:tr>
              <a:tr h="970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2400" b="1" dirty="0">
                          <a:solidFill>
                            <a:srgbClr val="0000CC"/>
                          </a:solidFill>
                        </a:rPr>
                        <a:t>슈퍼 병원성 미생물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lnSpc>
                          <a:spcPct val="150000"/>
                        </a:lnSpc>
                        <a:buFont typeface="+mj-ea"/>
                        <a:buAutoNum type="circleNumDbPlain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숙주 세포 내에서 다른 바이러스 간의 유전체 재조합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현재까지는 </a:t>
                      </a:r>
                      <a:r>
                        <a:rPr lang="ko-KR" altLang="en-US" sz="1800" b="1" baseline="0" dirty="0">
                          <a:solidFill>
                            <a:srgbClr val="0000CC"/>
                          </a:solidFill>
                        </a:rPr>
                        <a:t>내 바이러스 </a:t>
                      </a:r>
                      <a:r>
                        <a:rPr lang="en-US" altLang="ko-KR" sz="1800" b="1" baseline="0" dirty="0">
                          <a:solidFill>
                            <a:srgbClr val="0000CC"/>
                          </a:solidFill>
                        </a:rPr>
                        <a:t>GMO</a:t>
                      </a:r>
                      <a:r>
                        <a:rPr lang="ko-KR" altLang="en-US" sz="1800" b="1" baseline="0" dirty="0">
                          <a:solidFill>
                            <a:srgbClr val="0000CC"/>
                          </a:solidFill>
                        </a:rPr>
                        <a:t>에서 이런 현상 보고된 바 없음</a:t>
                      </a:r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317337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3465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4" y="56184"/>
            <a:ext cx="12180976" cy="6801816"/>
          </a:xfrm>
          <a:prstGeom prst="rect">
            <a:avLst/>
          </a:prstGeom>
        </p:spPr>
      </p:pic>
      <p:grpSp>
        <p:nvGrpSpPr>
          <p:cNvPr id="10" name="그룹 9"/>
          <p:cNvGrpSpPr/>
          <p:nvPr/>
        </p:nvGrpSpPr>
        <p:grpSpPr>
          <a:xfrm>
            <a:off x="826030" y="609600"/>
            <a:ext cx="5159187" cy="2935750"/>
            <a:chOff x="126682" y="2721802"/>
            <a:chExt cx="5270884" cy="3983798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3"/>
            <a:srcRect l="2205" r="7383"/>
            <a:stretch/>
          </p:blipFill>
          <p:spPr>
            <a:xfrm>
              <a:off x="126682" y="2721802"/>
              <a:ext cx="5270884" cy="3983798"/>
            </a:xfrm>
            <a:prstGeom prst="rect">
              <a:avLst/>
            </a:prstGeom>
            <a:ln w="19050">
              <a:solidFill>
                <a:srgbClr val="FF0000"/>
              </a:solidFill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612789" y="2815757"/>
              <a:ext cx="4751691" cy="892552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중국의 </a:t>
              </a:r>
              <a:r>
                <a:rPr kumimoji="0" lang="en-US" altLang="ko-KR" sz="1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Bt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목화 재배 면적 변화 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단위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: 1000 ha, %)</a:t>
              </a: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1997 ~ 2013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38912" y="6165793"/>
              <a:ext cx="4751691" cy="339593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2009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년  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710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만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소농이 </a:t>
              </a:r>
              <a:r>
                <a:rPr kumimoji="0" lang="en-US" altLang="ko-KR" sz="1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Bt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목화를 재배 함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43676" y="3671615"/>
            <a:ext cx="5582701" cy="3046988"/>
          </a:xfrm>
          <a:prstGeom prst="rect">
            <a:avLst/>
          </a:prstGeom>
          <a:solidFill>
            <a:srgbClr val="FFFFCC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생명공학이 중국 농업에 미친 역할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457200" marR="0" lvl="0" indent="-4572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중국 농업의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생산성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(9.6%, $113/ha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상당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),</a:t>
            </a:r>
          </a:p>
          <a:p>
            <a:pPr marL="457200" marR="0" lvl="0" indent="-4572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노동력 절약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(41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일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$69/ha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상당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457200" marR="0" lvl="0" indent="-4572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농약 사용량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감소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 34kg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농약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($112)/ha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절약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457200" marR="0" lvl="0" indent="-4572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농가 수입 증가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$225/ha)</a:t>
            </a:r>
          </a:p>
          <a:p>
            <a:pPr marL="457200" marR="0" lvl="0" indent="-4572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앞으로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적극 장려 예정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(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중국화공이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Syngenta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를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430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 달러에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M&amp;A)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81175" y="151140"/>
            <a:ext cx="3669792" cy="3693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중국의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목화 사례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59356" y="98190"/>
            <a:ext cx="3691445" cy="3693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인도의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목화 사례</a:t>
            </a:r>
          </a:p>
        </p:txBody>
      </p:sp>
      <p:grpSp>
        <p:nvGrpSpPr>
          <p:cNvPr id="15" name="그룹 14"/>
          <p:cNvGrpSpPr/>
          <p:nvPr/>
        </p:nvGrpSpPr>
        <p:grpSpPr>
          <a:xfrm>
            <a:off x="6342989" y="509528"/>
            <a:ext cx="5767316" cy="3162087"/>
            <a:chOff x="6260342" y="678838"/>
            <a:chExt cx="5767316" cy="3478634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 rotWithShape="1">
            <a:blip r:embed="rId4"/>
            <a:srcRect t="5200" b="8798"/>
            <a:stretch/>
          </p:blipFill>
          <p:spPr>
            <a:xfrm>
              <a:off x="6260342" y="678838"/>
              <a:ext cx="5767316" cy="3478634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7274750" y="3724172"/>
              <a:ext cx="4192239" cy="276999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’03   ’04  ’05  ’06  ‘07  ’08  ‘09  ’10  ’11   ’12  ‘13  ‘14</a:t>
              </a: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6438076" y="3780104"/>
            <a:ext cx="5555454" cy="2830010"/>
            <a:chOff x="6438076" y="3780104"/>
            <a:chExt cx="5555454" cy="2830010"/>
          </a:xfrm>
        </p:grpSpPr>
        <p:pic>
          <p:nvPicPr>
            <p:cNvPr id="16" name="그림 1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38076" y="3780104"/>
              <a:ext cx="5523556" cy="283001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6624088" y="3891516"/>
              <a:ext cx="5369442" cy="369332"/>
            </a:xfrm>
            <a:prstGeom prst="rect">
              <a:avLst/>
            </a:prstGeom>
            <a:solidFill>
              <a:srgbClr val="FFFFCC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인도에서 </a:t>
              </a:r>
              <a:r>
                <a:rPr kumimoji="0" lang="en-US" altLang="ko-KR" sz="1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Bt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면화 도입 후 면화 수출량 급증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27433" y="223283"/>
            <a:ext cx="461665" cy="6496493"/>
          </a:xfrm>
          <a:prstGeom prst="rect">
            <a:avLst/>
          </a:prstGeom>
          <a:solidFill>
            <a:srgbClr val="FFFFCC"/>
          </a:solidFill>
        </p:spPr>
        <p:txBody>
          <a:bodyPr vert="eaVert"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인도 </a:t>
            </a:r>
            <a:r>
              <a:rPr kumimoji="0" lang="en-US" altLang="ko-KR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Bt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면화 도입 후 농민 자살자 급증은 과장된 </a:t>
            </a:r>
            <a:r>
              <a:rPr kumimoji="0" lang="ko-KR" alt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소문임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7571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069" y="2062764"/>
            <a:ext cx="6180184" cy="4635138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186069" y="6500151"/>
            <a:ext cx="6180184" cy="276999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Nani </a:t>
            </a:r>
            <a:r>
              <a:rPr kumimoji="0" lang="en-US" altLang="ko-KR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Kisol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마을에서 목화를 심을 밭을 준비하려고 쟁기질하는 인도의 농민들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15173" y="321537"/>
            <a:ext cx="5559552" cy="6178614"/>
          </a:xfrm>
          <a:prstGeom prst="rect">
            <a:avLst/>
          </a:prstGeom>
          <a:solidFill>
            <a:srgbClr val="CCFFCC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인도 </a:t>
            </a:r>
            <a:r>
              <a:rPr kumimoji="0" lang="en-US" altLang="ko-KR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Bt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면화 재배 농민 자살률 급증 소문의 진실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사실 무근이거나 과장되었다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285750" marR="0" lvl="0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endParaRPr kumimoji="0" lang="en-US" altLang="ko-KR" sz="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인도 농민의 자살률 급증은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1995~2002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에 일어났고 그 이후 감소 추세이다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인도에 </a:t>
            </a:r>
            <a:r>
              <a:rPr kumimoji="0" lang="en-US" altLang="ko-K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Bt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면화 재배가 시작된 것은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2003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년이다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주에 따라 </a:t>
            </a:r>
            <a:r>
              <a:rPr kumimoji="0" lang="en-US" altLang="ko-K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Bt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면화 재배 농민들이 자살한 예가 상당히 있었다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그 주된 원인은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…</a:t>
            </a: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endParaRPr kumimoji="0" lang="en-US" altLang="ko-KR" sz="4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742950" marR="0" lvl="1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Bt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면화는 한 때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‘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흰 황금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‘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이라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불릴 정도로 인도 농민들에게 선풍적인 인기가 있었다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742950" marR="0" lvl="1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742950" marR="0" lvl="1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이를 부러워 한 가난한 소농이 면화 재배로 큰 수익을 얻기 위해 고리대금 업자로부터 빚을 내서 </a:t>
            </a:r>
            <a:r>
              <a:rPr kumimoji="0" lang="en-US" altLang="ko-K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Bt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면화 농사를 짓다가 실농 하였을 때 마지막 수단이 자살 밖에 없었다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742950" marR="0" lvl="1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5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742950" marR="0" lvl="1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실농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失農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의 주 원인은 심한 가뭄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노린재나 </a:t>
            </a:r>
            <a:r>
              <a:rPr kumimoji="0" lang="ko-KR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흰가루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이 등 </a:t>
            </a:r>
            <a:r>
              <a:rPr kumimoji="0" lang="en-US" altLang="ko-K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Bt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로 방제 안되는 해충들의 창궐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742950" marR="0" lvl="1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742950" marR="0" lvl="1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고리대금 업자를 단속하는 주에서는 농민 자살률이 현저히 낮았다고 한다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742950" marR="0" lvl="1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사진에서 보는 것과 같은 빈농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소농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에게는 </a:t>
            </a:r>
            <a:r>
              <a:rPr kumimoji="0" lang="ko-KR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고투자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농사인 </a:t>
            </a:r>
            <a:r>
              <a:rPr kumimoji="0" lang="en-US" altLang="ko-K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Bt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면화는 위험 부담이 너무 높았다 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41947" y="48872"/>
            <a:ext cx="6417348" cy="2185312"/>
            <a:chOff x="141947" y="48872"/>
            <a:chExt cx="6417348" cy="2185312"/>
          </a:xfrm>
        </p:grpSpPr>
        <p:sp>
          <p:nvSpPr>
            <p:cNvPr id="6" name="생각 풍선: 구름 모양 5"/>
            <p:cNvSpPr/>
            <p:nvPr/>
          </p:nvSpPr>
          <p:spPr>
            <a:xfrm>
              <a:off x="186069" y="51816"/>
              <a:ext cx="6373226" cy="2182368"/>
            </a:xfrm>
            <a:prstGeom prst="cloudCallout">
              <a:avLst>
                <a:gd name="adj1" fmla="val -22172"/>
                <a:gd name="adj2" fmla="val 67528"/>
              </a:avLst>
            </a:prstGeom>
            <a:solidFill>
              <a:srgbClr val="FFFFCC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7" name="생각 풍선: 구름 모양 6"/>
            <p:cNvSpPr/>
            <p:nvPr/>
          </p:nvSpPr>
          <p:spPr>
            <a:xfrm>
              <a:off x="141947" y="48872"/>
              <a:ext cx="6373226" cy="2182368"/>
            </a:xfrm>
            <a:prstGeom prst="cloudCallout">
              <a:avLst>
                <a:gd name="adj1" fmla="val -3424"/>
                <a:gd name="adj2" fmla="val 89875"/>
              </a:avLst>
            </a:prstGeom>
            <a:solidFill>
              <a:srgbClr val="FFFFCC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" name="생각 풍선: 구름 모양 7"/>
            <p:cNvSpPr/>
            <p:nvPr/>
          </p:nvSpPr>
          <p:spPr>
            <a:xfrm>
              <a:off x="164008" y="48872"/>
              <a:ext cx="6373226" cy="2182368"/>
            </a:xfrm>
            <a:prstGeom prst="cloudCallout">
              <a:avLst>
                <a:gd name="adj1" fmla="val 30627"/>
                <a:gd name="adj2" fmla="val 68087"/>
              </a:avLst>
            </a:prstGeom>
            <a:solidFill>
              <a:srgbClr val="FFFFCC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3"/>
            <a:srcRect l="13937" t="13226" r="10449" b="18155"/>
            <a:stretch/>
          </p:blipFill>
          <p:spPr>
            <a:xfrm>
              <a:off x="1164336" y="506071"/>
              <a:ext cx="1865376" cy="126796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3029712" y="898350"/>
              <a:ext cx="244188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= ‘</a:t>
              </a:r>
              <a:r>
                <a:rPr kumimoji="0" lang="ko-KR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흰 황금</a:t>
              </a: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’</a:t>
              </a:r>
              <a:endPara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3994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0114" y="666834"/>
            <a:ext cx="11070370" cy="5468613"/>
          </a:xfrm>
          <a:prstGeom prst="rect">
            <a:avLst/>
          </a:prstGeom>
          <a:solidFill>
            <a:srgbClr val="FFFFCC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III. GMO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의 역사적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의의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意義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재조명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457200" marR="0" lvl="1" indent="0" algn="l" defTabSz="914400" rtl="0"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II-(1). 20\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세기 인류 최대의 기적은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?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세계 인구가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45</a:t>
            </a:r>
            <a:r>
              <a:rPr kumimoji="0" lang="ko-KR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억명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폭증하였는데도    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457200" marR="0" lvl="1" indent="0" algn="l" defTabSz="914400" rtl="0"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400" b="1" dirty="0">
                <a:solidFill>
                  <a:srgbClr val="0000CC"/>
                </a:solidFill>
                <a:latin typeface="맑은 고딕" panose="020F0502020204030204"/>
                <a:ea typeface="맑은 고딕" panose="020B0503020000020004" pitchFamily="50" charset="-127"/>
              </a:rPr>
              <a:t>       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불구하고 세계 곡물 가격은 오히려 하락하였다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457200" marR="0" lvl="1" indent="0" algn="l" defTabSz="914400" rtl="0"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II-(2).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전 세계적 식량위기 올 것인가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?</a:t>
            </a:r>
          </a:p>
          <a:p>
            <a:pPr marL="457200" marR="0" lvl="1" indent="0" algn="l" defTabSz="914400" rtl="0"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II-(3). GMO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작물이 국제 </a:t>
            </a:r>
            <a:r>
              <a:rPr kumimoji="0" lang="ko-KR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곡가를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안정 시킨 실제 사례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GMO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콩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lvl="1">
              <a:lnSpc>
                <a:spcPct val="250000"/>
              </a:lnSpc>
              <a:defRPr/>
            </a:pP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II-(4). </a:t>
            </a:r>
            <a:r>
              <a:rPr kumimoji="1" lang="ko-KR" altLang="en-US" sz="2400" b="1" dirty="0">
                <a:solidFill>
                  <a:srgbClr val="0000FF"/>
                </a:solidFill>
                <a:latin typeface="맑은 고딕" panose="020B0503020000020004" pitchFamily="50" charset="-127"/>
              </a:rPr>
              <a:t>인류의 작물육종 역사상 </a:t>
            </a:r>
            <a:r>
              <a:rPr kumimoji="1" lang="en-US" altLang="ko-KR" sz="2400" b="1" dirty="0">
                <a:solidFill>
                  <a:srgbClr val="0000FF"/>
                </a:solidFill>
                <a:latin typeface="맑은 고딕" panose="020B0503020000020004" pitchFamily="50" charset="-127"/>
              </a:rPr>
              <a:t>GMO</a:t>
            </a:r>
            <a:r>
              <a:rPr kumimoji="1" lang="en-US" altLang="ko-KR" b="1" dirty="0">
                <a:solidFill>
                  <a:srgbClr val="0000FF"/>
                </a:solidFill>
                <a:latin typeface="맑은 고딕" panose="020B0503020000020004" pitchFamily="50" charset="-127"/>
              </a:rPr>
              <a:t>(</a:t>
            </a:r>
            <a:r>
              <a:rPr kumimoji="1" lang="ko-KR" altLang="en-US" b="1" dirty="0">
                <a:solidFill>
                  <a:srgbClr val="0000FF"/>
                </a:solidFill>
                <a:latin typeface="맑은 고딕" panose="020B0503020000020004" pitchFamily="50" charset="-127"/>
              </a:rPr>
              <a:t>형질전환</a:t>
            </a:r>
            <a:r>
              <a:rPr kumimoji="1" lang="en-US" altLang="ko-KR" b="1" dirty="0">
                <a:solidFill>
                  <a:srgbClr val="0000FF"/>
                </a:solidFill>
                <a:latin typeface="맑은 고딕" panose="020B0503020000020004" pitchFamily="50" charset="-127"/>
              </a:rPr>
              <a:t>)</a:t>
            </a:r>
            <a:r>
              <a:rPr kumimoji="1" lang="ko-KR" altLang="en-US" sz="2400" b="1" dirty="0">
                <a:solidFill>
                  <a:srgbClr val="0000FF"/>
                </a:solidFill>
                <a:latin typeface="맑은 고딕" panose="020B0503020000020004" pitchFamily="50" charset="-127"/>
              </a:rPr>
              <a:t>의 의의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568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89186" y="908720"/>
            <a:ext cx="11551710" cy="5949280"/>
            <a:chOff x="250" y="544"/>
            <a:chExt cx="5533" cy="3657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250" y="544"/>
              <a:ext cx="5533" cy="3657"/>
              <a:chOff x="250" y="544"/>
              <a:chExt cx="5533" cy="3657"/>
            </a:xfrm>
          </p:grpSpPr>
          <p:graphicFrame>
            <p:nvGraphicFramePr>
              <p:cNvPr id="1026" name="Object 2"/>
              <p:cNvGraphicFramePr>
                <a:graphicFrameLocks noChangeAspect="1"/>
              </p:cNvGraphicFramePr>
              <p:nvPr/>
            </p:nvGraphicFramePr>
            <p:xfrm>
              <a:off x="250" y="544"/>
              <a:ext cx="5533" cy="365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178" name="차트" r:id="rId3" imgW="9096526" imgH="6676910" progId="MSGraph.Chart.8">
                      <p:embed followColorScheme="full"/>
                    </p:oleObj>
                  </mc:Choice>
                  <mc:Fallback>
                    <p:oleObj name="차트" r:id="rId3" imgW="9096526" imgH="6676910" progId="MSGraph.Chart.8">
                      <p:embed followColorScheme="full"/>
                      <p:pic>
                        <p:nvPicPr>
                          <p:cNvPr id="1026" name="Object 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50" y="544"/>
                            <a:ext cx="5533" cy="3657"/>
                          </a:xfrm>
                          <a:prstGeom prst="rect">
                            <a:avLst/>
                          </a:prstGeom>
                          <a:solidFill>
                            <a:schemeClr val="tx1"/>
                          </a:solidFill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116" name="Rectangle 5"/>
              <p:cNvSpPr>
                <a:spLocks noChangeArrowheads="1"/>
              </p:cNvSpPr>
              <p:nvPr/>
            </p:nvSpPr>
            <p:spPr bwMode="auto">
              <a:xfrm>
                <a:off x="656" y="3855"/>
                <a:ext cx="181" cy="18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HY견명조" pitchFamily="18" charset="-127"/>
                    <a:ea typeface="HY견명조" pitchFamily="18" charset="-127"/>
                    <a:cs typeface="+mn-cs"/>
                  </a:rPr>
                  <a:t>BC</a:t>
                </a:r>
              </a:p>
            </p:txBody>
          </p:sp>
        </p:grpSp>
        <p:sp>
          <p:nvSpPr>
            <p:cNvPr id="1115" name="Rectangle 6"/>
            <p:cNvSpPr>
              <a:spLocks noChangeArrowheads="1"/>
            </p:cNvSpPr>
            <p:nvPr/>
          </p:nvSpPr>
          <p:spPr bwMode="auto">
            <a:xfrm>
              <a:off x="612" y="618"/>
              <a:ext cx="363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base" latinLnBrk="1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HY견명조" pitchFamily="18" charset="-127"/>
                  <a:ea typeface="HY견명조" pitchFamily="18" charset="-127"/>
                  <a:cs typeface="+mn-cs"/>
                </a:rPr>
                <a:t>억명</a:t>
              </a:r>
            </a:p>
          </p:txBody>
        </p:sp>
      </p:grp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6304391" y="4381650"/>
            <a:ext cx="3261914" cy="1460336"/>
            <a:chOff x="3100" y="3030"/>
            <a:chExt cx="2055" cy="954"/>
          </a:xfrm>
        </p:grpSpPr>
        <p:sp>
          <p:nvSpPr>
            <p:cNvPr id="1111" name="Line 8"/>
            <p:cNvSpPr>
              <a:spLocks noChangeShapeType="1"/>
            </p:cNvSpPr>
            <p:nvPr/>
          </p:nvSpPr>
          <p:spPr bwMode="auto">
            <a:xfrm>
              <a:off x="3781" y="3520"/>
              <a:ext cx="1374" cy="464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marL="0" marR="0" lvl="0" indent="0" algn="ctr" defTabSz="914400" rtl="0" eaLnBrk="1" fontAlgn="base" latinLnBrk="1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HY견명조" pitchFamily="18" charset="-127"/>
                <a:ea typeface="HY견명조" pitchFamily="18" charset="-127"/>
                <a:cs typeface="+mn-cs"/>
              </a:endParaRPr>
            </a:p>
          </p:txBody>
        </p:sp>
        <p:sp>
          <p:nvSpPr>
            <p:cNvPr id="1112" name="Rectangle 9"/>
            <p:cNvSpPr>
              <a:spLocks noChangeArrowheads="1"/>
            </p:cNvSpPr>
            <p:nvPr/>
          </p:nvSpPr>
          <p:spPr bwMode="auto">
            <a:xfrm>
              <a:off x="3100" y="3030"/>
              <a:ext cx="726" cy="954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9900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base" latinLnBrk="1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HY견명조" pitchFamily="18" charset="-127"/>
                  <a:ea typeface="HY견명조" pitchFamily="18" charset="-127"/>
                  <a:cs typeface="+mn-cs"/>
                </a:rPr>
                <a:t>Malthus</a:t>
              </a:r>
              <a:endPara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Y견명조" pitchFamily="18" charset="-127"/>
                <a:ea typeface="HY견명조" pitchFamily="18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Y견명조" pitchFamily="18" charset="-127"/>
                <a:ea typeface="HY견명조" pitchFamily="18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Y견명조" pitchFamily="18" charset="-127"/>
                <a:ea typeface="HY견명조" pitchFamily="18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Y견명조" pitchFamily="18" charset="-127"/>
                <a:ea typeface="HY견명조" pitchFamily="18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Y견명조" pitchFamily="18" charset="-127"/>
                <a:ea typeface="HY견명조" pitchFamily="18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HY견명조" pitchFamily="18" charset="-127"/>
                  <a:ea typeface="HY견명조" pitchFamily="18" charset="-127"/>
                  <a:cs typeface="+mn-cs"/>
                </a:rPr>
                <a:t>- 1766-1834 -</a:t>
              </a:r>
            </a:p>
          </p:txBody>
        </p:sp>
        <p:pic>
          <p:nvPicPr>
            <p:cNvPr id="1113" name="Picture 10" descr="malthus 1766-1834"/>
            <p:cNvPicPr>
              <a:picLocks noChangeAspect="1" noChangeArrowheads="1"/>
            </p:cNvPicPr>
            <p:nvPr/>
          </p:nvPicPr>
          <p:blipFill>
            <a:blip r:embed="rId5" cstate="print"/>
            <a:srcRect l="9071" t="3795" r="5107" b="4367"/>
            <a:stretch>
              <a:fillRect/>
            </a:stretch>
          </p:blipFill>
          <p:spPr bwMode="auto">
            <a:xfrm>
              <a:off x="3351" y="3183"/>
              <a:ext cx="377" cy="556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0" name="그룹 19"/>
          <p:cNvGrpSpPr/>
          <p:nvPr/>
        </p:nvGrpSpPr>
        <p:grpSpPr>
          <a:xfrm>
            <a:off x="1987894" y="1458517"/>
            <a:ext cx="2657475" cy="4654549"/>
            <a:chOff x="1503363" y="1412776"/>
            <a:chExt cx="2657475" cy="4654549"/>
          </a:xfrm>
        </p:grpSpPr>
        <p:pic>
          <p:nvPicPr>
            <p:cNvPr id="2484238" name="Picture 14" descr="Globe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569078" y="3501925"/>
              <a:ext cx="2562225" cy="2565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7" name="Group 22"/>
            <p:cNvGrpSpPr>
              <a:grpSpLocks/>
            </p:cNvGrpSpPr>
            <p:nvPr/>
          </p:nvGrpSpPr>
          <p:grpSpPr bwMode="auto">
            <a:xfrm>
              <a:off x="1503363" y="1412776"/>
              <a:ext cx="2657475" cy="2449512"/>
              <a:chOff x="947" y="1071"/>
              <a:chExt cx="1674" cy="1543"/>
            </a:xfrm>
          </p:grpSpPr>
          <p:grpSp>
            <p:nvGrpSpPr>
              <p:cNvPr id="8" name="Group 23"/>
              <p:cNvGrpSpPr>
                <a:grpSpLocks/>
              </p:cNvGrpSpPr>
              <p:nvPr/>
            </p:nvGrpSpPr>
            <p:grpSpPr bwMode="auto">
              <a:xfrm>
                <a:off x="947" y="1434"/>
                <a:ext cx="830" cy="708"/>
                <a:chOff x="1200" y="816"/>
                <a:chExt cx="2016" cy="960"/>
              </a:xfrm>
            </p:grpSpPr>
            <p:pic>
              <p:nvPicPr>
                <p:cNvPr id="1101" name="Picture 24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200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102" name="Picture 25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536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103" name="Picture 26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920" y="816"/>
                  <a:ext cx="528" cy="5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104" name="Picture 27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832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105" name="Picture 28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448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sp>
            <p:nvSpPr>
              <p:cNvPr id="1035" name="Rectangle 29"/>
              <p:cNvSpPr>
                <a:spLocks noChangeArrowheads="1"/>
              </p:cNvSpPr>
              <p:nvPr/>
            </p:nvSpPr>
            <p:spPr bwMode="auto">
              <a:xfrm>
                <a:off x="947" y="2160"/>
                <a:ext cx="1615" cy="454"/>
              </a:xfrm>
              <a:prstGeom prst="rect">
                <a:avLst/>
              </a:prstGeom>
              <a:solidFill>
                <a:srgbClr val="FFFFDD"/>
              </a:solidFill>
              <a:ln w="28575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ko-KR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HY견명조" pitchFamily="18" charset="-127"/>
                    <a:ea typeface="HY견명조" pitchFamily="18" charset="-127"/>
                    <a:cs typeface="+mn-cs"/>
                  </a:rPr>
                  <a:t>매년 </a:t>
                </a:r>
                <a:r>
                  <a:rPr kumimoji="1" lang="en-US" altLang="ko-KR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HY견명조" pitchFamily="18" charset="-127"/>
                    <a:ea typeface="HY견명조" pitchFamily="18" charset="-127"/>
                    <a:cs typeface="+mn-cs"/>
                  </a:rPr>
                  <a:t>8,000</a:t>
                </a:r>
                <a:r>
                  <a:rPr kumimoji="1" lang="ko-KR" alt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HY견명조" pitchFamily="18" charset="-127"/>
                    <a:ea typeface="HY견명조" pitchFamily="18" charset="-127"/>
                    <a:cs typeface="+mn-cs"/>
                  </a:rPr>
                  <a:t>만명</a:t>
                </a:r>
                <a:r>
                  <a:rPr kumimoji="1" lang="ko-KR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HY견명조" pitchFamily="18" charset="-127"/>
                    <a:ea typeface="HY견명조" pitchFamily="18" charset="-127"/>
                    <a:cs typeface="+mn-cs"/>
                  </a:rPr>
                  <a:t> 증가</a:t>
                </a:r>
              </a:p>
              <a:p>
                <a:pPr marL="0" marR="0" lvl="0" indent="0" algn="ctr" defTabSz="914400" rtl="0" eaLnBrk="1" fontAlgn="base" latinLnBrk="1" hangingPunct="1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ko-KR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HY견명조" pitchFamily="18" charset="-127"/>
                    <a:ea typeface="HY견명조" pitchFamily="18" charset="-127"/>
                    <a:cs typeface="+mn-cs"/>
                  </a:rPr>
                  <a:t>이 중 </a:t>
                </a:r>
                <a:r>
                  <a:rPr kumimoji="1" lang="en-US" altLang="ko-KR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HY견명조" pitchFamily="18" charset="-127"/>
                    <a:ea typeface="HY견명조" pitchFamily="18" charset="-127"/>
                    <a:cs typeface="+mn-cs"/>
                  </a:rPr>
                  <a:t>99%</a:t>
                </a:r>
                <a:r>
                  <a:rPr kumimoji="1" lang="ko-KR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HY견명조" pitchFamily="18" charset="-127"/>
                    <a:ea typeface="HY견명조" pitchFamily="18" charset="-127"/>
                    <a:cs typeface="+mn-cs"/>
                  </a:rPr>
                  <a:t>가 개도국에서</a:t>
                </a:r>
              </a:p>
            </p:txBody>
          </p:sp>
          <p:grpSp>
            <p:nvGrpSpPr>
              <p:cNvPr id="9" name="Group 30"/>
              <p:cNvGrpSpPr>
                <a:grpSpLocks/>
              </p:cNvGrpSpPr>
              <p:nvPr/>
            </p:nvGrpSpPr>
            <p:grpSpPr bwMode="auto">
              <a:xfrm>
                <a:off x="1732" y="1434"/>
                <a:ext cx="830" cy="708"/>
                <a:chOff x="1200" y="816"/>
                <a:chExt cx="2016" cy="960"/>
              </a:xfrm>
            </p:grpSpPr>
            <p:pic>
              <p:nvPicPr>
                <p:cNvPr id="1096" name="Picture 31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200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97" name="Picture 32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536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98" name="Picture 33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920" y="816"/>
                  <a:ext cx="528" cy="5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99" name="Picture 34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832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100" name="Picture 35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448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0" name="Group 36"/>
              <p:cNvGrpSpPr>
                <a:grpSpLocks/>
              </p:cNvGrpSpPr>
              <p:nvPr/>
            </p:nvGrpSpPr>
            <p:grpSpPr bwMode="auto">
              <a:xfrm>
                <a:off x="1362" y="1434"/>
                <a:ext cx="830" cy="708"/>
                <a:chOff x="1200" y="816"/>
                <a:chExt cx="2016" cy="960"/>
              </a:xfrm>
            </p:grpSpPr>
            <p:pic>
              <p:nvPicPr>
                <p:cNvPr id="1091" name="Picture 37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200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92" name="Picture 38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536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93" name="Picture 39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920" y="816"/>
                  <a:ext cx="528" cy="5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94" name="Picture 40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832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95" name="Picture 41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448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1" name="Group 42"/>
              <p:cNvGrpSpPr>
                <a:grpSpLocks/>
              </p:cNvGrpSpPr>
              <p:nvPr/>
            </p:nvGrpSpPr>
            <p:grpSpPr bwMode="auto">
              <a:xfrm>
                <a:off x="1086" y="1434"/>
                <a:ext cx="830" cy="708"/>
                <a:chOff x="1200" y="816"/>
                <a:chExt cx="2016" cy="960"/>
              </a:xfrm>
            </p:grpSpPr>
            <p:pic>
              <p:nvPicPr>
                <p:cNvPr id="1086" name="Picture 43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200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87" name="Picture 44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536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88" name="Picture 45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920" y="816"/>
                  <a:ext cx="528" cy="5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89" name="Picture 46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832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90" name="Picture 47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448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2" name="Group 48"/>
              <p:cNvGrpSpPr>
                <a:grpSpLocks/>
              </p:cNvGrpSpPr>
              <p:nvPr/>
            </p:nvGrpSpPr>
            <p:grpSpPr bwMode="auto">
              <a:xfrm>
                <a:off x="1223" y="1434"/>
                <a:ext cx="832" cy="708"/>
                <a:chOff x="1200" y="816"/>
                <a:chExt cx="2016" cy="960"/>
              </a:xfrm>
            </p:grpSpPr>
            <p:pic>
              <p:nvPicPr>
                <p:cNvPr id="1081" name="Picture 49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200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82" name="Picture 50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536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83" name="Picture 51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920" y="816"/>
                  <a:ext cx="528" cy="5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84" name="Picture 52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832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85" name="Picture 53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448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3" name="Group 54"/>
              <p:cNvGrpSpPr>
                <a:grpSpLocks/>
              </p:cNvGrpSpPr>
              <p:nvPr/>
            </p:nvGrpSpPr>
            <p:grpSpPr bwMode="auto">
              <a:xfrm>
                <a:off x="1501" y="1434"/>
                <a:ext cx="830" cy="708"/>
                <a:chOff x="1200" y="816"/>
                <a:chExt cx="2016" cy="960"/>
              </a:xfrm>
            </p:grpSpPr>
            <p:pic>
              <p:nvPicPr>
                <p:cNvPr id="1076" name="Picture 55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200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7" name="Picture 56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536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8" name="Picture 57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920" y="816"/>
                  <a:ext cx="528" cy="5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9" name="Picture 58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832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80" name="Picture 59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448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4" name="Group 60"/>
              <p:cNvGrpSpPr>
                <a:grpSpLocks/>
              </p:cNvGrpSpPr>
              <p:nvPr/>
            </p:nvGrpSpPr>
            <p:grpSpPr bwMode="auto">
              <a:xfrm>
                <a:off x="1178" y="1434"/>
                <a:ext cx="830" cy="708"/>
                <a:chOff x="1200" y="816"/>
                <a:chExt cx="2016" cy="960"/>
              </a:xfrm>
            </p:grpSpPr>
            <p:pic>
              <p:nvPicPr>
                <p:cNvPr id="1071" name="Picture 61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200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2" name="Picture 62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536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3" name="Picture 63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920" y="816"/>
                  <a:ext cx="528" cy="5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4" name="Picture 64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832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5" name="Picture 65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448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1042" name="Picture 66" descr="배고픔 아이-아프리카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63" y="1859"/>
                <a:ext cx="157" cy="2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3" name="Picture 67" descr="배고픔 아이-아프리카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2100" y="1612"/>
                <a:ext cx="159" cy="2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4" name="Picture 68" descr="배고픔 아이-아프리카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690" y="1089"/>
                <a:ext cx="217" cy="3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5" name="Group 69"/>
              <p:cNvGrpSpPr>
                <a:grpSpLocks/>
              </p:cNvGrpSpPr>
              <p:nvPr/>
            </p:nvGrpSpPr>
            <p:grpSpPr bwMode="auto">
              <a:xfrm>
                <a:off x="1593" y="1434"/>
                <a:ext cx="830" cy="708"/>
                <a:chOff x="1200" y="816"/>
                <a:chExt cx="2016" cy="960"/>
              </a:xfrm>
            </p:grpSpPr>
            <p:pic>
              <p:nvPicPr>
                <p:cNvPr id="1066" name="Picture 70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200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7" name="Picture 71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536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8" name="Picture 72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920" y="816"/>
                  <a:ext cx="528" cy="5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9" name="Picture 73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832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0" name="Picture 74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448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6" name="Group 75"/>
              <p:cNvGrpSpPr>
                <a:grpSpLocks/>
              </p:cNvGrpSpPr>
              <p:nvPr/>
            </p:nvGrpSpPr>
            <p:grpSpPr bwMode="auto">
              <a:xfrm>
                <a:off x="1317" y="1434"/>
                <a:ext cx="830" cy="708"/>
                <a:chOff x="1200" y="816"/>
                <a:chExt cx="2016" cy="960"/>
              </a:xfrm>
            </p:grpSpPr>
            <p:pic>
              <p:nvPicPr>
                <p:cNvPr id="1061" name="Picture 76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200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2" name="Picture 77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536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3" name="Picture 78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920" y="816"/>
                  <a:ext cx="528" cy="5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4" name="Picture 79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832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5" name="Picture 80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448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7" name="Group 81"/>
              <p:cNvGrpSpPr>
                <a:grpSpLocks/>
              </p:cNvGrpSpPr>
              <p:nvPr/>
            </p:nvGrpSpPr>
            <p:grpSpPr bwMode="auto">
              <a:xfrm>
                <a:off x="1454" y="1434"/>
                <a:ext cx="832" cy="708"/>
                <a:chOff x="1200" y="816"/>
                <a:chExt cx="2016" cy="960"/>
              </a:xfrm>
            </p:grpSpPr>
            <p:pic>
              <p:nvPicPr>
                <p:cNvPr id="1056" name="Picture 82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200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7" name="Picture 83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536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8" name="Picture 84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920" y="816"/>
                  <a:ext cx="528" cy="5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9" name="Picture 85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832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0" name="Picture 86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448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8" name="Group 87"/>
              <p:cNvGrpSpPr>
                <a:grpSpLocks/>
              </p:cNvGrpSpPr>
              <p:nvPr/>
            </p:nvGrpSpPr>
            <p:grpSpPr bwMode="auto">
              <a:xfrm>
                <a:off x="1791" y="1434"/>
                <a:ext cx="830" cy="708"/>
                <a:chOff x="1200" y="816"/>
                <a:chExt cx="2016" cy="960"/>
              </a:xfrm>
            </p:grpSpPr>
            <p:pic>
              <p:nvPicPr>
                <p:cNvPr id="1051" name="Picture 88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200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2" name="Picture 89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536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3" name="Picture 90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920" y="816"/>
                  <a:ext cx="528" cy="52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4" name="Picture 91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832" y="1392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5" name="Picture 92" descr="배고픔 아이-아프리카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2448" y="1056"/>
                  <a:ext cx="384" cy="3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1049" name="Picture 93" descr="배고픔 아이-아프리카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499" y="1089"/>
                <a:ext cx="217" cy="3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50" name="Picture 94" descr="배고픔 아이-아프리카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892" y="1071"/>
                <a:ext cx="217" cy="3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93" name="TextBox 92"/>
          <p:cNvSpPr txBox="1"/>
          <p:nvPr/>
        </p:nvSpPr>
        <p:spPr>
          <a:xfrm>
            <a:off x="763147" y="75366"/>
            <a:ext cx="10977749" cy="913070"/>
          </a:xfrm>
          <a:prstGeom prst="rect">
            <a:avLst/>
          </a:prstGeom>
          <a:solidFill>
            <a:srgbClr val="FFFFCC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III-(1).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우리 인류는 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20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세기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(1901~2000)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동안 무려 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45</a:t>
            </a:r>
            <a:r>
              <a:rPr kumimoji="0" lang="ko-KR" alt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억</a:t>
            </a:r>
            <a:r>
              <a:rPr kumimoji="0" lang="ko-KR" alt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명의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인구 폭발이 있었음에도 불구하고 실질 </a:t>
            </a:r>
            <a:r>
              <a:rPr kumimoji="0" lang="ko-KR" alt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곡가가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하락하는 위대한 업적을 이룩하였다</a:t>
            </a:r>
          </a:p>
        </p:txBody>
      </p:sp>
      <p:grpSp>
        <p:nvGrpSpPr>
          <p:cNvPr id="25" name="그룹 24"/>
          <p:cNvGrpSpPr/>
          <p:nvPr/>
        </p:nvGrpSpPr>
        <p:grpSpPr>
          <a:xfrm>
            <a:off x="9694560" y="2687930"/>
            <a:ext cx="2406499" cy="3030583"/>
            <a:chOff x="9694560" y="2687930"/>
            <a:chExt cx="2406499" cy="3030583"/>
          </a:xfrm>
        </p:grpSpPr>
        <p:grpSp>
          <p:nvGrpSpPr>
            <p:cNvPr id="23" name="그룹 22"/>
            <p:cNvGrpSpPr/>
            <p:nvPr/>
          </p:nvGrpSpPr>
          <p:grpSpPr>
            <a:xfrm>
              <a:off x="11083194" y="2687930"/>
              <a:ext cx="1017865" cy="3030583"/>
              <a:chOff x="11083194" y="2687930"/>
              <a:chExt cx="1017865" cy="3030583"/>
            </a:xfrm>
          </p:grpSpPr>
          <p:sp>
            <p:nvSpPr>
              <p:cNvPr id="21" name="설명선: 선 20"/>
              <p:cNvSpPr/>
              <p:nvPr/>
            </p:nvSpPr>
            <p:spPr>
              <a:xfrm>
                <a:off x="11092705" y="5111818"/>
                <a:ext cx="998842" cy="606695"/>
              </a:xfrm>
              <a:prstGeom prst="borderCallout1">
                <a:avLst>
                  <a:gd name="adj1" fmla="val 39539"/>
                  <a:gd name="adj2" fmla="val -1322"/>
                  <a:gd name="adj3" fmla="val 42212"/>
                  <a:gd name="adj4" fmla="val -120493"/>
                </a:avLst>
              </a:prstGeom>
              <a:solidFill>
                <a:srgbClr val="FFFFCC"/>
              </a:solidFill>
              <a:ln>
                <a:solidFill>
                  <a:srgbClr val="0000CC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1901</a:t>
                </a:r>
                <a:r>
                  <a:rPr kumimoji="0" lang="ko-KR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년</a:t>
                </a:r>
                <a:endPara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16</a:t>
                </a:r>
                <a:r>
                  <a:rPr kumimoji="0" lang="ko-KR" altLang="en-US" sz="1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억명</a:t>
                </a:r>
                <a:endPara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94" name="설명선: 선 93"/>
              <p:cNvSpPr/>
              <p:nvPr/>
            </p:nvSpPr>
            <p:spPr>
              <a:xfrm>
                <a:off x="11083194" y="2687930"/>
                <a:ext cx="1017865" cy="606695"/>
              </a:xfrm>
              <a:prstGeom prst="borderCallout1">
                <a:avLst>
                  <a:gd name="adj1" fmla="val 39539"/>
                  <a:gd name="adj2" fmla="val -1322"/>
                  <a:gd name="adj3" fmla="val 37015"/>
                  <a:gd name="adj4" fmla="val -44235"/>
                </a:avLst>
              </a:prstGeom>
              <a:solidFill>
                <a:srgbClr val="FFFFCC"/>
              </a:solidFill>
              <a:ln>
                <a:solidFill>
                  <a:srgbClr val="0000CC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2000</a:t>
                </a:r>
                <a:r>
                  <a:rPr kumimoji="0" lang="ko-KR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년</a:t>
                </a:r>
                <a:endPara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61</a:t>
                </a:r>
                <a:r>
                  <a:rPr kumimoji="0" lang="ko-KR" altLang="en-US" sz="1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억명</a:t>
                </a:r>
                <a:endPara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24" name="그룹 23"/>
            <p:cNvGrpSpPr/>
            <p:nvPr/>
          </p:nvGrpSpPr>
          <p:grpSpPr>
            <a:xfrm>
              <a:off x="9694560" y="2930242"/>
              <a:ext cx="1387016" cy="2647141"/>
              <a:chOff x="9694560" y="2930242"/>
              <a:chExt cx="1387016" cy="2647141"/>
            </a:xfrm>
          </p:grpSpPr>
          <p:sp>
            <p:nvSpPr>
              <p:cNvPr id="1109" name="Line 18"/>
              <p:cNvSpPr>
                <a:spLocks noChangeShapeType="1"/>
              </p:cNvSpPr>
              <p:nvPr/>
            </p:nvSpPr>
            <p:spPr bwMode="auto">
              <a:xfrm flipH="1">
                <a:off x="9694560" y="2930242"/>
                <a:ext cx="705154" cy="2647141"/>
              </a:xfrm>
              <a:prstGeom prst="line">
                <a:avLst/>
              </a:prstGeom>
              <a:noFill/>
              <a:ln w="57150">
                <a:solidFill>
                  <a:srgbClr val="0033CC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pPr marL="0" marR="0" lvl="0" indent="0" algn="ctr" defTabSz="914400" rtl="0" eaLnBrk="1" fontAlgn="base" latinLnBrk="1" hangingPunct="1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333399"/>
                  </a:solidFill>
                  <a:effectLst/>
                  <a:uLnTx/>
                  <a:uFillTx/>
                  <a:latin typeface="HY견명조" pitchFamily="18" charset="-127"/>
                  <a:ea typeface="HY견명조" pitchFamily="18" charset="-127"/>
                  <a:cs typeface="+mn-cs"/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 rot="878995">
                <a:off x="10222366" y="3603405"/>
                <a:ext cx="859210" cy="1546846"/>
              </a:xfrm>
              <a:prstGeom prst="rect">
                <a:avLst/>
              </a:prstGeom>
              <a:solidFill>
                <a:srgbClr val="FFFFCC"/>
              </a:solidFill>
              <a:ln>
                <a:solidFill>
                  <a:srgbClr val="0000CC"/>
                </a:solidFill>
              </a:ln>
            </p:spPr>
            <p:txBody>
              <a:bodyPr vert="eaVert" wrap="square" rtlCol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45</a:t>
                </a:r>
                <a:r>
                  <a:rPr kumimoji="0" lang="ko-KR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억 </a:t>
                </a:r>
                <a:r>
                  <a:rPr kumimoji="0" lang="ko-KR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명</a:t>
                </a:r>
                <a:endPara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  <a:p>
                <a:pPr marL="0" marR="0" lvl="0" indent="0" algn="ctr" defTabSz="914400" rtl="0" eaLnBrk="1" fontAlgn="auto" latinLnBrk="1" hangingPunct="1">
                  <a:lnSpc>
                    <a:spcPts val="31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인구 대폭발</a:t>
                </a:r>
              </a:p>
            </p:txBody>
          </p:sp>
        </p:grpSp>
      </p:grpSp>
      <p:sp>
        <p:nvSpPr>
          <p:cNvPr id="26" name="TextBox 25"/>
          <p:cNvSpPr txBox="1"/>
          <p:nvPr/>
        </p:nvSpPr>
        <p:spPr>
          <a:xfrm>
            <a:off x="10876253" y="6421051"/>
            <a:ext cx="864643" cy="369332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2050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7153134" y="1864048"/>
            <a:ext cx="3566043" cy="676509"/>
            <a:chOff x="8545499" y="1783051"/>
            <a:chExt cx="3566043" cy="676509"/>
          </a:xfrm>
        </p:grpSpPr>
        <p:sp>
          <p:nvSpPr>
            <p:cNvPr id="27" name="TextBox 26"/>
            <p:cNvSpPr txBox="1"/>
            <p:nvPr/>
          </p:nvSpPr>
          <p:spPr>
            <a:xfrm>
              <a:off x="8545499" y="1783051"/>
              <a:ext cx="1644740" cy="646331"/>
            </a:xfrm>
            <a:prstGeom prst="rect">
              <a:avLst/>
            </a:prstGeom>
            <a:solidFill>
              <a:srgbClr val="FFFFCC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2016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년 현재</a:t>
              </a:r>
              <a:endPara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74</a:t>
              </a:r>
              <a:r>
                <a:rPr kumimoji="0" lang="ko-KR" altLang="en-US" sz="1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억</a:t>
              </a:r>
              <a:r>
                <a:rPr kumimoji="0" lang="ko-KR" altLang="en-US" sz="18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명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cxnSp>
          <p:nvCxnSpPr>
            <p:cNvPr id="29" name="직선 화살표 연결선 28"/>
            <p:cNvCxnSpPr>
              <a:endCxn id="27" idx="3"/>
            </p:cNvCxnSpPr>
            <p:nvPr/>
          </p:nvCxnSpPr>
          <p:spPr>
            <a:xfrm flipH="1" flipV="1">
              <a:off x="10190239" y="2106217"/>
              <a:ext cx="1921303" cy="353343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그룹 18"/>
          <p:cNvGrpSpPr/>
          <p:nvPr/>
        </p:nvGrpSpPr>
        <p:grpSpPr>
          <a:xfrm>
            <a:off x="10471358" y="708081"/>
            <a:ext cx="1410848" cy="2062092"/>
            <a:chOff x="8080672" y="1198780"/>
            <a:chExt cx="1410848" cy="2062092"/>
          </a:xfrm>
        </p:grpSpPr>
        <p:sp>
          <p:nvSpPr>
            <p:cNvPr id="2484236" name="Line 12"/>
            <p:cNvSpPr>
              <a:spLocks noChangeShapeType="1"/>
            </p:cNvSpPr>
            <p:nvPr/>
          </p:nvSpPr>
          <p:spPr bwMode="auto">
            <a:xfrm flipH="1">
              <a:off x="8080672" y="1660446"/>
              <a:ext cx="847045" cy="1600426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1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HY견명조" pitchFamily="18" charset="-127"/>
                <a:ea typeface="HY견명조" pitchFamily="18" charset="-127"/>
                <a:cs typeface="+mn-cs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469801" y="1198780"/>
              <a:ext cx="1021719" cy="461665"/>
            </a:xfrm>
            <a:prstGeom prst="rect">
              <a:avLst/>
            </a:prstGeom>
            <a:solidFill>
              <a:srgbClr val="CCFFFF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휴먼둥근헤드라인" pitchFamily="18" charset="-127"/>
                  <a:ea typeface="휴먼둥근헤드라인" pitchFamily="18" charset="-127"/>
                  <a:cs typeface="+mn-cs"/>
                </a:rPr>
                <a:t>92</a:t>
              </a:r>
              <a:r>
                <a: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휴먼둥근헤드라인" pitchFamily="18" charset="-127"/>
                  <a:ea typeface="휴먼둥근헤드라인" pitchFamily="18" charset="-127"/>
                  <a:cs typeface="+mn-cs"/>
                </a:rPr>
                <a:t>억</a:t>
              </a:r>
              <a:r>
                <a: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휴먼둥근헤드라인" pitchFamily="18" charset="-127"/>
                  <a:ea typeface="휴먼둥근헤드라인" pitchFamily="18" charset="-127"/>
                  <a:cs typeface="+mn-cs"/>
                </a:rPr>
                <a:t> </a:t>
              </a:r>
              <a:r>
                <a:rPr kumimoji="0" lang="en-US" altLang="ko-KR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휴먼둥근헤드라인" pitchFamily="18" charset="-127"/>
                  <a:ea typeface="휴먼둥근헤드라인" pitchFamily="18" charset="-127"/>
                  <a:cs typeface="+mn-cs"/>
                </a:rPr>
                <a:t>?</a:t>
              </a:r>
              <a:endParaRPr kumimoji="0" lang="ko-KR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휴먼둥근헤드라인" pitchFamily="18" charset="-127"/>
                <a:ea typeface="휴먼둥근헤드라인" pitchFamily="18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1987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실질농산물가격-1900-1990"/>
          <p:cNvPicPr>
            <a:picLocks noChangeAspect="1" noChangeArrowheads="1"/>
          </p:cNvPicPr>
          <p:nvPr/>
        </p:nvPicPr>
        <p:blipFill>
          <a:blip r:embed="rId2" cstate="print"/>
          <a:srcRect b="3865"/>
          <a:stretch>
            <a:fillRect/>
          </a:stretch>
        </p:blipFill>
        <p:spPr bwMode="auto">
          <a:xfrm>
            <a:off x="1991543" y="157655"/>
            <a:ext cx="9611877" cy="64396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sp>
        <p:nvSpPr>
          <p:cNvPr id="3" name="Line 15"/>
          <p:cNvSpPr>
            <a:spLocks noChangeShapeType="1"/>
          </p:cNvSpPr>
          <p:nvPr/>
        </p:nvSpPr>
        <p:spPr bwMode="auto">
          <a:xfrm>
            <a:off x="2963651" y="2888939"/>
            <a:ext cx="7520417" cy="980820"/>
          </a:xfrm>
          <a:prstGeom prst="line">
            <a:avLst/>
          </a:prstGeom>
          <a:noFill/>
          <a:ln w="57150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pPr marL="0" marR="0" lvl="0" indent="0" algn="ctr" defTabSz="914400" rtl="0" eaLnBrk="1" fontAlgn="base" latinLnBrk="1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200" b="1" i="0" u="none" strike="noStrike" kern="1200" cap="none" spc="0" normalizeH="0" baseline="0" noProof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39182" y="4639010"/>
            <a:ext cx="7346171" cy="869790"/>
          </a:xfrm>
          <a:prstGeom prst="rect">
            <a:avLst/>
          </a:prstGeom>
          <a:solidFill>
            <a:srgbClr val="CCFFCC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세기 동안에 인구가 무려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45</a:t>
            </a:r>
            <a:r>
              <a:rPr kumimoji="0" lang="ko-KR" alt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억명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폭증하였음에도 불구하고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실질 곡물 가력은 하락하였다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정말 기적이다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어떻게 가능했나</a:t>
            </a:r>
            <a:r>
              <a:rPr kumimoji="0" lang="en-US" altLang="ko-KR" sz="18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?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463800" y="187317"/>
            <a:ext cx="9139620" cy="1061829"/>
          </a:xfrm>
          <a:prstGeom prst="rect">
            <a:avLst/>
          </a:prstGeom>
          <a:solidFill>
            <a:srgbClr val="CCFFFF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II-(2). 20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세기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(1901~2000)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동안 전세계 곡물 가격의 변동 추세 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(1977 ~ 1979 =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100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5589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677917" y="188641"/>
          <a:ext cx="11035861" cy="6557627"/>
        </p:xfrm>
        <a:graphic>
          <a:graphicData uri="http://schemas.openxmlformats.org/drawingml/2006/table">
            <a:tbl>
              <a:tblPr firstRow="1" bandRow="1">
                <a:tableStyleId>{327F97BB-C833-4FB7-BDE5-3F7075034690}</a:tableStyleId>
              </a:tblPr>
              <a:tblGrid>
                <a:gridCol w="154502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496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14121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005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1" dirty="0">
                          <a:solidFill>
                            <a:srgbClr val="0000CC"/>
                          </a:solidFill>
                        </a:rPr>
                        <a:t>연도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>
                          <a:solidFill>
                            <a:srgbClr val="0000CC"/>
                          </a:solidFill>
                        </a:rPr>
                        <a:t>최근 </a:t>
                      </a:r>
                      <a:r>
                        <a:rPr lang="en-US" altLang="ko-KR" sz="1400" b="1" dirty="0">
                          <a:solidFill>
                            <a:srgbClr val="0000CC"/>
                          </a:solidFill>
                        </a:rPr>
                        <a:t>200</a:t>
                      </a:r>
                      <a:r>
                        <a:rPr lang="ko-KR" altLang="en-US" sz="1400" b="1" dirty="0">
                          <a:solidFill>
                            <a:srgbClr val="0000CC"/>
                          </a:solidFill>
                        </a:rPr>
                        <a:t>년간</a:t>
                      </a:r>
                      <a:endParaRPr lang="en-US" altLang="ko-KR" sz="1400" b="1" dirty="0">
                        <a:solidFill>
                          <a:srgbClr val="0000CC"/>
                        </a:solidFill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1" dirty="0">
                          <a:solidFill>
                            <a:srgbClr val="0000CC"/>
                          </a:solidFill>
                        </a:rPr>
                        <a:t>인구 변화</a:t>
                      </a:r>
                      <a:endParaRPr lang="en-US" altLang="ko-KR" sz="1400" b="1" dirty="0">
                        <a:solidFill>
                          <a:srgbClr val="0000CC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50" b="1" dirty="0">
                          <a:solidFill>
                            <a:srgbClr val="0000CC"/>
                          </a:solidFill>
                        </a:rPr>
                        <a:t>(</a:t>
                      </a:r>
                      <a:r>
                        <a:rPr lang="ko-KR" altLang="en-US" sz="1050" b="1" dirty="0">
                          <a:solidFill>
                            <a:srgbClr val="0000CC"/>
                          </a:solidFill>
                        </a:rPr>
                        <a:t>억 명</a:t>
                      </a:r>
                      <a:r>
                        <a:rPr lang="en-US" altLang="ko-KR" sz="1050" b="1" dirty="0">
                          <a:solidFill>
                            <a:srgbClr val="0000CC"/>
                          </a:solidFill>
                        </a:rPr>
                        <a:t>)</a:t>
                      </a:r>
                      <a:endParaRPr lang="ko-KR" altLang="en-US" sz="105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1" dirty="0">
                          <a:solidFill>
                            <a:srgbClr val="0000FF"/>
                          </a:solidFill>
                          <a:latin typeface="맑은 고딕"/>
                          <a:ea typeface="맑은 고딕"/>
                        </a:rPr>
                        <a:t>  </a:t>
                      </a:r>
                      <a:r>
                        <a:rPr lang="en-US" altLang="ko-KR" sz="2800" b="1" dirty="0">
                          <a:solidFill>
                            <a:srgbClr val="0000FF"/>
                          </a:solidFill>
                          <a:latin typeface="맑은 고딕"/>
                          <a:ea typeface="맑은 고딕"/>
                        </a:rPr>
                        <a:t>II-(3).  ‘20</a:t>
                      </a:r>
                      <a:r>
                        <a:rPr lang="en-US" altLang="ko-KR" sz="2800" b="1" baseline="0" dirty="0">
                          <a:solidFill>
                            <a:srgbClr val="0000FF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ko-KR" altLang="en-US" sz="2800" b="1" baseline="0" dirty="0">
                          <a:solidFill>
                            <a:srgbClr val="0000FF"/>
                          </a:solidFill>
                          <a:latin typeface="맑은 고딕"/>
                          <a:ea typeface="맑은 고딕"/>
                        </a:rPr>
                        <a:t>세기 농업 기적</a:t>
                      </a:r>
                      <a:r>
                        <a:rPr lang="en-US" altLang="ko-KR" sz="2800" b="1" baseline="0" dirty="0">
                          <a:solidFill>
                            <a:srgbClr val="0000FF"/>
                          </a:solidFill>
                          <a:latin typeface="맑은 고딕"/>
                          <a:ea typeface="맑은 고딕"/>
                        </a:rPr>
                        <a:t>’</a:t>
                      </a:r>
                      <a:r>
                        <a:rPr lang="ko-KR" altLang="en-US" sz="2800" b="1" baseline="0" dirty="0">
                          <a:solidFill>
                            <a:srgbClr val="0000FF"/>
                          </a:solidFill>
                          <a:latin typeface="맑은 고딕"/>
                          <a:ea typeface="맑은 고딕"/>
                        </a:rPr>
                        <a:t>의 원동력</a:t>
                      </a:r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0000CC"/>
                          </a:solidFill>
                        </a:rPr>
                        <a:t>1800</a:t>
                      </a:r>
                      <a:r>
                        <a:rPr lang="ko-KR" altLang="en-US" sz="2400" b="1" dirty="0">
                          <a:solidFill>
                            <a:srgbClr val="0000CC"/>
                          </a:solidFill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33CC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10 </a:t>
                      </a:r>
                      <a:r>
                        <a:rPr lang="ko-KR" altLang="en-US" sz="1800" b="1" dirty="0">
                          <a:solidFill>
                            <a:srgbClr val="0033CC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억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l" latinLnBrk="1"/>
                      <a:r>
                        <a:rPr lang="ko-KR" altLang="en-US" sz="1600" b="1" dirty="0">
                          <a:solidFill>
                            <a:srgbClr val="0000CC"/>
                          </a:solidFill>
                        </a:rPr>
                        <a:t> </a:t>
                      </a:r>
                      <a:endParaRPr lang="ko-KR" altLang="en-US" sz="14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(</a:t>
                      </a:r>
                      <a:r>
                        <a:rPr lang="en-US" altLang="ko-KR" sz="1800" b="1" dirty="0">
                          <a:solidFill>
                            <a:srgbClr val="FF0000"/>
                          </a:solidFill>
                        </a:rPr>
                        <a:t>19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세기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)</a:t>
                      </a:r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4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1" dirty="0">
                          <a:solidFill>
                            <a:srgbClr val="0000CC"/>
                          </a:solidFill>
                        </a:rPr>
                        <a:t>1900</a:t>
                      </a:r>
                      <a:r>
                        <a:rPr lang="ko-KR" altLang="en-US" sz="2400" b="1" dirty="0">
                          <a:solidFill>
                            <a:srgbClr val="0000CC"/>
                          </a:solidFill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33CC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16  </a:t>
                      </a:r>
                      <a:r>
                        <a:rPr lang="ko-KR" altLang="en-US" sz="1800" b="1" dirty="0">
                          <a:solidFill>
                            <a:srgbClr val="0033CC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억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6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648095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400" b="1" dirty="0">
                          <a:solidFill>
                            <a:srgbClr val="0000CC"/>
                          </a:solidFill>
                        </a:rPr>
                        <a:t>(</a:t>
                      </a:r>
                      <a:r>
                        <a:rPr lang="en-US" altLang="ko-KR" sz="1800" b="1" dirty="0">
                          <a:solidFill>
                            <a:srgbClr val="FF0000"/>
                          </a:solidFill>
                        </a:rPr>
                        <a:t>20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</a:rPr>
                        <a:t>세기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</a:rPr>
                        <a:t>)</a:t>
                      </a:r>
                      <a:endParaRPr lang="ko-KR" altLang="en-US" sz="24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6409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0000CC"/>
                          </a:solidFill>
                        </a:rPr>
                        <a:t>2000</a:t>
                      </a:r>
                      <a:r>
                        <a:rPr lang="ko-KR" altLang="en-US" sz="2400" b="1" dirty="0">
                          <a:solidFill>
                            <a:srgbClr val="0000CC"/>
                          </a:solidFill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33CC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61 </a:t>
                      </a:r>
                      <a:r>
                        <a:rPr lang="ko-KR" altLang="en-US" sz="1800" b="1" dirty="0">
                          <a:solidFill>
                            <a:srgbClr val="0033CC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억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6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kumimoji="0" lang="en-US" altLang="ko-KR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  <a:r>
                        <a:rPr kumimoji="0" lang="ko-KR" alt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세기 전반</a:t>
                      </a:r>
                      <a:r>
                        <a:rPr kumimoji="0" lang="en-US" altLang="ko-KR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20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2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8564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0000CC"/>
                          </a:solidFill>
                        </a:rPr>
                        <a:t>2050</a:t>
                      </a:r>
                      <a:r>
                        <a:rPr lang="ko-KR" altLang="en-US" sz="2400" b="1" dirty="0">
                          <a:solidFill>
                            <a:srgbClr val="0000CC"/>
                          </a:solidFill>
                        </a:rPr>
                        <a:t>년</a:t>
                      </a:r>
                      <a:r>
                        <a:rPr lang="en-US" altLang="ko-KR" sz="2400" b="1" dirty="0">
                          <a:solidFill>
                            <a:srgbClr val="0000CC"/>
                          </a:solidFill>
                        </a:rPr>
                        <a:t> </a:t>
                      </a:r>
                    </a:p>
                    <a:p>
                      <a:pPr algn="ctr"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추정</a:t>
                      </a:r>
                      <a:endParaRPr lang="ko-KR" altLang="en-US" sz="24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800" b="1" dirty="0">
                          <a:solidFill>
                            <a:srgbClr val="0033CC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   92</a:t>
                      </a:r>
                      <a:r>
                        <a:rPr lang="ko-KR" altLang="en-US" sz="1800" b="1" dirty="0">
                          <a:solidFill>
                            <a:srgbClr val="0033CC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억</a:t>
                      </a:r>
                      <a:r>
                        <a:rPr lang="en-US" altLang="ko-KR" sz="1800" b="1" dirty="0">
                          <a:solidFill>
                            <a:srgbClr val="FF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(?)</a:t>
                      </a:r>
                      <a:endParaRPr lang="ko-KR" altLang="en-US" sz="1800" b="1" dirty="0">
                        <a:solidFill>
                          <a:srgbClr val="FF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20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grpSp>
        <p:nvGrpSpPr>
          <p:cNvPr id="4" name="그룹 40"/>
          <p:cNvGrpSpPr/>
          <p:nvPr/>
        </p:nvGrpSpPr>
        <p:grpSpPr>
          <a:xfrm>
            <a:off x="2375791" y="2753570"/>
            <a:ext cx="648072" cy="1944216"/>
            <a:chOff x="1547664" y="2852936"/>
            <a:chExt cx="648072" cy="1944216"/>
          </a:xfrm>
        </p:grpSpPr>
        <p:cxnSp>
          <p:nvCxnSpPr>
            <p:cNvPr id="37" name="직선 화살표 연결선 36"/>
            <p:cNvCxnSpPr/>
            <p:nvPr/>
          </p:nvCxnSpPr>
          <p:spPr bwMode="auto">
            <a:xfrm rot="5400000">
              <a:off x="935993" y="3824647"/>
              <a:ext cx="1944216" cy="794"/>
            </a:xfrm>
            <a:prstGeom prst="straightConnector1">
              <a:avLst/>
            </a:prstGeom>
            <a:solidFill>
              <a:srgbClr val="FFFFCC"/>
            </a:solidFill>
            <a:ln w="38100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9" name="TextBox 8"/>
            <p:cNvSpPr txBox="1"/>
            <p:nvPr/>
          </p:nvSpPr>
          <p:spPr>
            <a:xfrm>
              <a:off x="1547664" y="3573015"/>
              <a:ext cx="648072" cy="523220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HY견고딕" pitchFamily="18" charset="-127"/>
                  <a:ea typeface="HY견고딕" pitchFamily="18" charset="-127"/>
                  <a:cs typeface="+mn-cs"/>
                </a:rPr>
                <a:t>45</a:t>
              </a:r>
              <a:r>
                <a:rPr kumimoji="0" lang="ko-KR" altLang="en-US" sz="1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HY견고딕" pitchFamily="18" charset="-127"/>
                  <a:ea typeface="HY견고딕" pitchFamily="18" charset="-127"/>
                  <a:cs typeface="+mn-cs"/>
                </a:rPr>
                <a:t>억증가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2317815" y="4726772"/>
            <a:ext cx="8833432" cy="2019496"/>
            <a:chOff x="1403648" y="5002098"/>
            <a:chExt cx="8833432" cy="1864150"/>
          </a:xfrm>
        </p:grpSpPr>
        <p:grpSp>
          <p:nvGrpSpPr>
            <p:cNvPr id="5" name="그룹 41"/>
            <p:cNvGrpSpPr/>
            <p:nvPr/>
          </p:nvGrpSpPr>
          <p:grpSpPr>
            <a:xfrm>
              <a:off x="1403648" y="5344214"/>
              <a:ext cx="936104" cy="1008112"/>
              <a:chOff x="1403648" y="5344214"/>
              <a:chExt cx="936104" cy="1008112"/>
            </a:xfrm>
          </p:grpSpPr>
          <p:cxnSp>
            <p:nvCxnSpPr>
              <p:cNvPr id="39" name="직선 화살표 연결선 38"/>
              <p:cNvCxnSpPr/>
              <p:nvPr/>
            </p:nvCxnSpPr>
            <p:spPr bwMode="auto">
              <a:xfrm flipH="1">
                <a:off x="1876172" y="5344214"/>
                <a:ext cx="794" cy="1008112"/>
              </a:xfrm>
              <a:prstGeom prst="straightConnector1">
                <a:avLst/>
              </a:prstGeom>
              <a:solidFill>
                <a:srgbClr val="FFFFCC"/>
              </a:solidFill>
              <a:ln w="38100" cap="flat" cmpd="sng" algn="ctr">
                <a:solidFill>
                  <a:schemeClr val="accent2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sp>
            <p:nvSpPr>
              <p:cNvPr id="10" name="TextBox 9"/>
              <p:cNvSpPr txBox="1"/>
              <p:nvPr/>
            </p:nvSpPr>
            <p:spPr>
              <a:xfrm>
                <a:off x="1403648" y="5538419"/>
                <a:ext cx="936104" cy="492442"/>
              </a:xfrm>
              <a:prstGeom prst="rect">
                <a:avLst/>
              </a:prstGeom>
              <a:solidFill>
                <a:srgbClr val="CCFFFF"/>
              </a:solidFill>
              <a:ln>
                <a:solidFill>
                  <a:srgbClr val="0000CC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ts val="2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HY견고딕" pitchFamily="18" charset="-127"/>
                    <a:ea typeface="HY견고딕" pitchFamily="18" charset="-127"/>
                    <a:cs typeface="+mn-cs"/>
                  </a:rPr>
                  <a:t>31</a:t>
                </a:r>
                <a:r>
                  <a:rPr kumimoji="0" lang="ko-KR" alt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HY견고딕" pitchFamily="18" charset="-127"/>
                    <a:ea typeface="HY견고딕" pitchFamily="18" charset="-127"/>
                    <a:cs typeface="+mn-cs"/>
                  </a:rPr>
                  <a:t>억</a:t>
                </a:r>
                <a:endParaRPr kumimoji="0" lang="en-US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HY견고딕" pitchFamily="18" charset="-127"/>
                  <a:ea typeface="HY견고딕" pitchFamily="18" charset="-127"/>
                  <a:cs typeface="+mn-cs"/>
                </a:endParaRPr>
              </a:p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HY견고딕" pitchFamily="18" charset="-127"/>
                    <a:ea typeface="HY견고딕" pitchFamily="18" charset="-127"/>
                    <a:cs typeface="+mn-cs"/>
                  </a:rPr>
                  <a:t>증가예상</a:t>
                </a:r>
              </a:p>
            </p:txBody>
          </p:sp>
        </p:grpSp>
        <p:sp>
          <p:nvSpPr>
            <p:cNvPr id="21" name="설명선 1 20"/>
            <p:cNvSpPr/>
            <p:nvPr/>
          </p:nvSpPr>
          <p:spPr>
            <a:xfrm>
              <a:off x="2987824" y="5002098"/>
              <a:ext cx="7249256" cy="1864150"/>
            </a:xfrm>
            <a:prstGeom prst="borderCallout1">
              <a:avLst>
                <a:gd name="adj1" fmla="val 41769"/>
                <a:gd name="adj2" fmla="val 40"/>
                <a:gd name="adj3" fmla="val 42731"/>
                <a:gd name="adj4" fmla="val -8638"/>
              </a:avLst>
            </a:prstGeom>
            <a:solidFill>
              <a:srgbClr val="CCFFFF"/>
            </a:solidFill>
            <a:ln>
              <a:solidFill>
                <a:srgbClr val="FF0000"/>
              </a:solidFill>
              <a:headEnd type="arrow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v"/>
                <a:tabLst/>
                <a:defRPr/>
              </a:pPr>
              <a:endPara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v"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식량 위기 필연적임 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곡물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소비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&gt;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생산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</a:p>
            <a:p>
              <a:pPr marL="914400" marR="0" lvl="1" indent="-45720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CC"/>
                </a:buClr>
                <a:buSzTx/>
                <a:buFont typeface="+mj-ea"/>
                <a:buAutoNum type="circleNumDbPlain"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약 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31</a:t>
              </a:r>
              <a:r>
                <a:rPr kumimoji="0" lang="ko-KR" altLang="en-US" sz="1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억</a:t>
              </a:r>
              <a:r>
                <a:rPr kumimoji="0" lang="ko-KR" altLang="en-US" sz="1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명의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인구 증가  예상되나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</a:t>
              </a:r>
            </a:p>
            <a:p>
              <a:pPr marL="914400" marR="0" lvl="1" indent="-45720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CC"/>
                </a:buClr>
                <a:buSzTx/>
                <a:buFont typeface="+mj-ea"/>
                <a:buAutoNum type="circleNumDbPlain"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경지 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면적 증가는 단지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7000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만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ha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뿐이다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.</a:t>
              </a:r>
            </a:p>
            <a:p>
              <a:pPr marL="914400" marR="0" lvl="1" indent="-45720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CC"/>
                </a:buClr>
                <a:buSzTx/>
                <a:buFont typeface="+mj-ea"/>
                <a:buAutoNum type="circleNumDbPlain"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기상이변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은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더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악화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될 것이다 </a:t>
              </a:r>
              <a:endPara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914400" marR="0" lvl="1" indent="-45720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CC"/>
                </a:buClr>
                <a:buSzTx/>
                <a:buFont typeface="+mj-ea"/>
                <a:buAutoNum type="circleNumDbPlain"/>
                <a:tabLst/>
                <a:defRPr/>
              </a:pPr>
              <a:endPara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914400" marR="0" lvl="1" indent="-45720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ea"/>
                <a:buAutoNum type="circleNumDbPlain"/>
                <a:tabLst/>
                <a:defRPr/>
              </a:pPr>
              <a:endPara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v"/>
                <a:tabLst/>
                <a:defRPr/>
              </a:pPr>
              <a:endPara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v"/>
                <a:tabLst/>
                <a:defRPr/>
              </a:pP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475176" y="1381652"/>
            <a:ext cx="8805425" cy="1080914"/>
            <a:chOff x="951176" y="1381652"/>
            <a:chExt cx="8805425" cy="1080914"/>
          </a:xfrm>
        </p:grpSpPr>
        <p:grpSp>
          <p:nvGrpSpPr>
            <p:cNvPr id="3" name="그룹 39"/>
            <p:cNvGrpSpPr/>
            <p:nvPr/>
          </p:nvGrpSpPr>
          <p:grpSpPr>
            <a:xfrm>
              <a:off x="951176" y="1556792"/>
              <a:ext cx="576064" cy="905527"/>
              <a:chOff x="951176" y="1556792"/>
              <a:chExt cx="576064" cy="905527"/>
            </a:xfrm>
          </p:grpSpPr>
          <p:cxnSp>
            <p:nvCxnSpPr>
              <p:cNvPr id="35" name="직선 화살표 연결선 34"/>
              <p:cNvCxnSpPr/>
              <p:nvPr/>
            </p:nvCxnSpPr>
            <p:spPr bwMode="auto">
              <a:xfrm flipH="1">
                <a:off x="1225310" y="1556792"/>
                <a:ext cx="15766" cy="905527"/>
              </a:xfrm>
              <a:prstGeom prst="straightConnector1">
                <a:avLst/>
              </a:prstGeom>
              <a:solidFill>
                <a:srgbClr val="FFFFCC"/>
              </a:solidFill>
              <a:ln w="38100" cap="flat" cmpd="sng" algn="ctr">
                <a:solidFill>
                  <a:schemeClr val="accent2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sp>
            <p:nvSpPr>
              <p:cNvPr id="8" name="TextBox 7"/>
              <p:cNvSpPr txBox="1"/>
              <p:nvPr/>
            </p:nvSpPr>
            <p:spPr>
              <a:xfrm>
                <a:off x="951176" y="1720651"/>
                <a:ext cx="576064" cy="523220"/>
              </a:xfrm>
              <a:prstGeom prst="rect">
                <a:avLst/>
              </a:prstGeom>
              <a:solidFill>
                <a:srgbClr val="CCFFFF"/>
              </a:solidFill>
              <a:ln>
                <a:solidFill>
                  <a:srgbClr val="0000CC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HY견고딕" pitchFamily="18" charset="-127"/>
                    <a:ea typeface="HY견고딕" pitchFamily="18" charset="-127"/>
                    <a:cs typeface="+mn-cs"/>
                  </a:rPr>
                  <a:t>6</a:t>
                </a:r>
                <a:r>
                  <a:rPr kumimoji="0" lang="ko-KR" altLang="en-US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HY견고딕" pitchFamily="18" charset="-127"/>
                    <a:ea typeface="HY견고딕" pitchFamily="18" charset="-127"/>
                    <a:cs typeface="+mn-cs"/>
                  </a:rPr>
                  <a:t>억증가</a:t>
                </a:r>
                <a:endPara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HY견고딕" pitchFamily="18" charset="-127"/>
                  <a:ea typeface="HY견고딕" pitchFamily="18" charset="-127"/>
                  <a:cs typeface="+mn-cs"/>
                </a:endParaRPr>
              </a:p>
            </p:txBody>
          </p:sp>
        </p:grpSp>
        <p:grpSp>
          <p:nvGrpSpPr>
            <p:cNvPr id="7" name="그룹 23"/>
            <p:cNvGrpSpPr/>
            <p:nvPr/>
          </p:nvGrpSpPr>
          <p:grpSpPr>
            <a:xfrm>
              <a:off x="7755265" y="1381652"/>
              <a:ext cx="2001336" cy="1080914"/>
              <a:chOff x="7727363" y="1152301"/>
              <a:chExt cx="2510900" cy="1584176"/>
            </a:xfrm>
          </p:grpSpPr>
          <p:pic>
            <p:nvPicPr>
              <p:cNvPr id="26" name="Picture 11" descr="세계지도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l="16309" t="2446" r="11615" b="12206"/>
              <a:stretch>
                <a:fillRect/>
              </a:stretch>
            </p:blipFill>
            <p:spPr bwMode="auto">
              <a:xfrm>
                <a:off x="7727363" y="1152301"/>
                <a:ext cx="2510900" cy="1584176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</p:spPr>
          </p:pic>
          <p:sp>
            <p:nvSpPr>
              <p:cNvPr id="27" name="타원 26"/>
              <p:cNvSpPr/>
              <p:nvPr/>
            </p:nvSpPr>
            <p:spPr bwMode="auto">
              <a:xfrm>
                <a:off x="7883308" y="1291866"/>
                <a:ext cx="360040" cy="360040"/>
              </a:xfrm>
              <a:prstGeom prst="ellipse">
                <a:avLst/>
              </a:prstGeom>
              <a:solidFill>
                <a:srgbClr val="009900"/>
              </a:solidFill>
              <a:ln w="28575" cap="flat" cmpd="sng" algn="ctr">
                <a:solidFill>
                  <a:srgbClr val="FF0000"/>
                </a:solidFill>
                <a:prstDash val="sysDot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457200" marR="0" lvl="0" indent="0" algn="ctr" defTabSz="914400" rtl="0" eaLnBrk="1" fontAlgn="base" latinLnBrk="1" hangingPunct="1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333399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8" name="타원 27"/>
              <p:cNvSpPr/>
              <p:nvPr/>
            </p:nvSpPr>
            <p:spPr bwMode="auto">
              <a:xfrm>
                <a:off x="8134580" y="1942234"/>
                <a:ext cx="308606" cy="257171"/>
              </a:xfrm>
              <a:prstGeom prst="ellipse">
                <a:avLst/>
              </a:prstGeom>
              <a:solidFill>
                <a:srgbClr val="009900"/>
              </a:solidFill>
              <a:ln w="28575" cap="flat" cmpd="sng" algn="ctr">
                <a:solidFill>
                  <a:srgbClr val="FF0000"/>
                </a:solidFill>
                <a:prstDash val="sysDot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457200" marR="0" lvl="0" indent="0" algn="ctr" defTabSz="914400" rtl="0" eaLnBrk="1" fontAlgn="base" latinLnBrk="1" hangingPunct="1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333399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9" name="타원 28"/>
              <p:cNvSpPr/>
              <p:nvPr/>
            </p:nvSpPr>
            <p:spPr bwMode="auto">
              <a:xfrm flipV="1">
                <a:off x="9164490" y="1431308"/>
                <a:ext cx="216024" cy="220598"/>
              </a:xfrm>
              <a:prstGeom prst="ellipse">
                <a:avLst/>
              </a:prstGeom>
              <a:solidFill>
                <a:srgbClr val="009900"/>
              </a:solidFill>
              <a:ln w="28575" cap="flat" cmpd="sng" algn="ctr">
                <a:solidFill>
                  <a:srgbClr val="FF0000"/>
                </a:solidFill>
                <a:prstDash val="sysDot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457200" marR="0" lvl="0" indent="0" algn="ctr" defTabSz="914400" rtl="0" eaLnBrk="1" fontAlgn="base" latinLnBrk="1" hangingPunct="1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333399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30" name="타원 29"/>
              <p:cNvSpPr/>
              <p:nvPr/>
            </p:nvSpPr>
            <p:spPr bwMode="auto">
              <a:xfrm>
                <a:off x="9569648" y="1268759"/>
                <a:ext cx="308606" cy="154303"/>
              </a:xfrm>
              <a:prstGeom prst="ellipse">
                <a:avLst/>
              </a:prstGeom>
              <a:solidFill>
                <a:srgbClr val="009900"/>
              </a:solidFill>
              <a:ln w="28575" cap="flat" cmpd="sng" algn="ctr">
                <a:solidFill>
                  <a:srgbClr val="FF0000"/>
                </a:solidFill>
                <a:prstDash val="sysDot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457200" marR="0" lvl="0" indent="0" algn="ctr" defTabSz="914400" rtl="0" eaLnBrk="1" fontAlgn="base" latinLnBrk="1" hangingPunct="1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333399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33" name="타원 32"/>
              <p:cNvSpPr/>
              <p:nvPr/>
            </p:nvSpPr>
            <p:spPr bwMode="auto">
              <a:xfrm>
                <a:off x="9857680" y="2132855"/>
                <a:ext cx="288033" cy="135631"/>
              </a:xfrm>
              <a:prstGeom prst="ellipse">
                <a:avLst/>
              </a:prstGeom>
              <a:solidFill>
                <a:srgbClr val="009900"/>
              </a:solidFill>
              <a:ln w="28575" cap="flat" cmpd="sng" algn="ctr">
                <a:solidFill>
                  <a:srgbClr val="FF0000"/>
                </a:solidFill>
                <a:prstDash val="sysDot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457200" marR="0" lvl="0" indent="0" algn="ctr" defTabSz="914400" rtl="0" eaLnBrk="1" fontAlgn="base" latinLnBrk="1" hangingPunct="1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333399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11" name="그룹 33"/>
            <p:cNvGrpSpPr/>
            <p:nvPr/>
          </p:nvGrpSpPr>
          <p:grpSpPr>
            <a:xfrm>
              <a:off x="1547527" y="1451817"/>
              <a:ext cx="4776955" cy="923330"/>
              <a:chOff x="1187487" y="1451817"/>
              <a:chExt cx="4776955" cy="923330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2071869" y="1451817"/>
                <a:ext cx="3892573" cy="923330"/>
              </a:xfrm>
              <a:prstGeom prst="rect">
                <a:avLst/>
              </a:prstGeom>
              <a:solidFill>
                <a:srgbClr val="CCFFFF"/>
              </a:solidFill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1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새 농경지 대폭 </a:t>
                </a:r>
                <a:r>
                  <a:rPr kumimoji="0" lang="ko-KR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확대</a:t>
                </a:r>
                <a:endPara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  <a:p>
                <a:pPr marL="0" marR="0" lvl="0" indent="0" algn="ctr" defTabSz="914400" rtl="0" eaLnBrk="1" fontAlgn="auto" latinLnBrk="1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  (</a:t>
                </a:r>
                <a:r>
                  <a:rPr kumimoji="0" lang="ko-KR" altLang="en-US" sz="1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남북미</a:t>
                </a:r>
                <a:r>
                  <a:rPr kumimoji="0" lang="en-US" altLang="ko-KR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,  </a:t>
                </a:r>
                <a:r>
                  <a:rPr kumimoji="0" lang="ko-KR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동구</a:t>
                </a:r>
                <a:r>
                  <a:rPr kumimoji="0" lang="en-US" altLang="ko-KR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,  </a:t>
                </a:r>
                <a:r>
                  <a:rPr kumimoji="0" lang="ko-KR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러시아</a:t>
                </a:r>
                <a:r>
                  <a:rPr kumimoji="0" lang="en-US" altLang="ko-KR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,</a:t>
                </a:r>
                <a:r>
                  <a:rPr kumimoji="0" lang="ko-KR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호주 등</a:t>
                </a:r>
                <a:r>
                  <a:rPr kumimoji="0" lang="en-US" altLang="ko-KR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)</a:t>
                </a:r>
                <a:r>
                  <a:rPr kumimoji="0" lang="ko-KR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 </a:t>
                </a:r>
                <a:endPara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cxnSp>
            <p:nvCxnSpPr>
              <p:cNvPr id="23" name="직선 화살표 연결선 22"/>
              <p:cNvCxnSpPr>
                <a:endCxn id="16" idx="1"/>
              </p:cNvCxnSpPr>
              <p:nvPr/>
            </p:nvCxnSpPr>
            <p:spPr>
              <a:xfrm flipV="1">
                <a:off x="1187487" y="1913482"/>
                <a:ext cx="884382" cy="7157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" name="그룹 16"/>
          <p:cNvGrpSpPr/>
          <p:nvPr/>
        </p:nvGrpSpPr>
        <p:grpSpPr>
          <a:xfrm>
            <a:off x="3023863" y="2659176"/>
            <a:ext cx="8256738" cy="1923604"/>
            <a:chOff x="2086634" y="2989577"/>
            <a:chExt cx="7018892" cy="1923604"/>
          </a:xfrm>
        </p:grpSpPr>
        <p:sp>
          <p:nvSpPr>
            <p:cNvPr id="13" name="TextBox 12"/>
            <p:cNvSpPr txBox="1"/>
            <p:nvPr/>
          </p:nvSpPr>
          <p:spPr>
            <a:xfrm>
              <a:off x="2861798" y="2989577"/>
              <a:ext cx="6243728" cy="1923604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농업과학기술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의 덕분으로 토지와 노동생산성 향상</a:t>
              </a:r>
              <a:endPara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457200" marR="0" lvl="0" indent="-45720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ea"/>
                <a:buAutoNum type="circleNumDbPlain"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다수확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품종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육성과 우수 품질 종자의 보급</a:t>
              </a:r>
              <a:endPara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457200" marR="0" lvl="0" indent="-45720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ea"/>
                <a:buAutoNum type="circleNumDbPlain"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재배방법의 개선 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합성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비료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와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농약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상용화 및 수리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관계 보편화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),</a:t>
              </a:r>
            </a:p>
            <a:p>
              <a:pPr marL="457200" marR="0" lvl="0" indent="-45720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ea"/>
                <a:buAutoNum type="circleNumDbPlain"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농기계  보급으로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생력화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</a:t>
              </a:r>
            </a:p>
            <a:p>
              <a:pPr marL="457200" marR="0" lvl="0" indent="-45720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ea"/>
                <a:buAutoNum type="circleNumDbPlain"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수확후 관리 개선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</a:t>
              </a:r>
            </a:p>
            <a:p>
              <a:pPr marL="457200" marR="0" lvl="0" indent="-45720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ea"/>
                <a:buAutoNum type="circleNumDbPlain"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국내외 유통 시설의 개선과 활성화 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국제 곡물 무역 </a:t>
              </a:r>
              <a:r>
                <a:rPr kumimoji="0" lang="ko-KR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↗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cxnSp>
          <p:nvCxnSpPr>
            <p:cNvPr id="31" name="직선 화살표 연결선 30"/>
            <p:cNvCxnSpPr/>
            <p:nvPr/>
          </p:nvCxnSpPr>
          <p:spPr>
            <a:xfrm>
              <a:off x="2086634" y="4065660"/>
              <a:ext cx="778744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4017169" y="6018924"/>
            <a:ext cx="7134078" cy="646331"/>
          </a:xfrm>
          <a:prstGeom prst="rect">
            <a:avLst/>
          </a:prstGeom>
          <a:solidFill>
            <a:srgbClr val="CCFFFF"/>
          </a:solidFill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이 필연적인 식량위기를 극복할 유일한 방법은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농업과학기술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포함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의 개발과 개도국의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가족계획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뿐이다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!!!!!!!!</a:t>
            </a:r>
          </a:p>
        </p:txBody>
      </p:sp>
    </p:spTree>
    <p:extLst>
      <p:ext uri="{BB962C8B-B14F-4D97-AF65-F5344CB8AC3E}">
        <p14:creationId xmlns:p14="http://schemas.microsoft.com/office/powerpoint/2010/main" val="212839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image.kyobobook.co.kr/images/book/xlarge/612/x97889967826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536" y="2260999"/>
            <a:ext cx="2706477" cy="4024261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208345" y="49221"/>
            <a:ext cx="11829326" cy="1846659"/>
          </a:xfrm>
          <a:prstGeom prst="rect">
            <a:avLst/>
          </a:prstGeom>
          <a:solidFill>
            <a:srgbClr val="CCFFFF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세계의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대 식량위기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올 것인가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?  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찬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•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반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자 간에 정반대 입장이다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800100" marR="0" lvl="1" indent="-3429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찬성자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필히 올 것이다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그리고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없이는 이 식량위기 극복하기 힘들다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800100" marR="0" lvl="1" indent="-3429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반대자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안 올 것이다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찬성자들이 과장하고 있다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지금도 그리고 앞으로도 한참         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457200" marR="0" lvl="1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               세계 식량은 남아 돌 것이다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문제는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분배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이고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구매력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이다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유전자 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룻렛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135799" y="2156677"/>
            <a:ext cx="6049132" cy="4373170"/>
            <a:chOff x="2810788" y="2160030"/>
            <a:chExt cx="6194524" cy="443328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10788" y="2633987"/>
              <a:ext cx="6194524" cy="3959323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2844251" y="2160030"/>
              <a:ext cx="6161061" cy="468011"/>
            </a:xfrm>
            <a:prstGeom prst="rect">
              <a:avLst/>
            </a:prstGeom>
            <a:solidFill>
              <a:srgbClr val="FFFFCC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지금도 약 </a:t>
              </a:r>
              <a:r>
                <a:rPr kumimoji="0" lang="en-US" altLang="ko-KR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8</a:t>
              </a:r>
              <a:r>
                <a:rPr kumimoji="0" lang="en-US" altLang="ko-KR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~</a:t>
              </a:r>
              <a:r>
                <a:rPr kumimoji="0" lang="en-US" altLang="ko-KR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9</a:t>
              </a:r>
              <a:r>
                <a:rPr kumimoji="0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억 명이 기아 선상에 있다</a:t>
              </a:r>
              <a:r>
                <a:rPr kumimoji="0" lang="en-US" altLang="ko-KR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!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591049" y="3170062"/>
            <a:ext cx="4875270" cy="2779402"/>
            <a:chOff x="2976687" y="3486150"/>
            <a:chExt cx="4875270" cy="2779402"/>
          </a:xfrm>
        </p:grpSpPr>
        <p:grpSp>
          <p:nvGrpSpPr>
            <p:cNvPr id="9" name="그룹 8"/>
            <p:cNvGrpSpPr/>
            <p:nvPr/>
          </p:nvGrpSpPr>
          <p:grpSpPr>
            <a:xfrm>
              <a:off x="2976687" y="3486150"/>
              <a:ext cx="4875270" cy="2779402"/>
              <a:chOff x="1877092" y="2133877"/>
              <a:chExt cx="4875270" cy="2779402"/>
            </a:xfrm>
          </p:grpSpPr>
          <p:grpSp>
            <p:nvGrpSpPr>
              <p:cNvPr id="10" name="그룹 9"/>
              <p:cNvGrpSpPr/>
              <p:nvPr/>
            </p:nvGrpSpPr>
            <p:grpSpPr>
              <a:xfrm>
                <a:off x="5091476" y="2168407"/>
                <a:ext cx="1660886" cy="2744872"/>
                <a:chOff x="3493331" y="3120907"/>
                <a:chExt cx="1660886" cy="2744872"/>
              </a:xfrm>
            </p:grpSpPr>
            <p:pic>
              <p:nvPicPr>
                <p:cNvPr id="12" name="Picture 2"/>
                <p:cNvPicPr>
                  <a:picLocks noChangeAspect="1" noChangeArrowheads="1"/>
                </p:cNvPicPr>
                <p:nvPr/>
              </p:nvPicPr>
              <p:blipFill rotWithShape="1">
                <a:blip r:embed="rId4" cstate="print"/>
                <a:srcRect l="14632" r="7004"/>
                <a:stretch/>
              </p:blipFill>
              <p:spPr bwMode="auto">
                <a:xfrm>
                  <a:off x="3493331" y="3120907"/>
                  <a:ext cx="1645794" cy="2744872"/>
                </a:xfrm>
                <a:prstGeom prst="rect">
                  <a:avLst/>
                </a:prstGeom>
                <a:noFill/>
                <a:ln w="38100">
                  <a:solidFill>
                    <a:srgbClr val="FF0000"/>
                  </a:solidFill>
                  <a:miter lim="800000"/>
                  <a:headEnd/>
                  <a:tailEnd/>
                </a:ln>
              </p:spPr>
            </p:pic>
            <p:sp>
              <p:nvSpPr>
                <p:cNvPr id="13" name="TextBox 12"/>
                <p:cNvSpPr txBox="1"/>
                <p:nvPr/>
              </p:nvSpPr>
              <p:spPr>
                <a:xfrm>
                  <a:off x="3637184" y="5527225"/>
                  <a:ext cx="1517033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ko-KR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CC"/>
                      </a:solidFill>
                      <a:effectLst/>
                      <a:uLnTx/>
                      <a:uFillTx/>
                      <a:latin typeface="맑은 고딕"/>
                      <a:ea typeface="맑은 고딕" panose="020B0503020000020004" pitchFamily="50" charset="-127"/>
                      <a:cs typeface="+mn-cs"/>
                    </a:rPr>
                    <a:t>약 </a:t>
                  </a:r>
                  <a:r>
                    <a:rPr kumimoji="0" lang="en-US" altLang="ko-KR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맑은 고딕"/>
                      <a:ea typeface="맑은 고딕" panose="020B0503020000020004" pitchFamily="50" charset="-127"/>
                      <a:cs typeface="+mn-cs"/>
                    </a:rPr>
                    <a:t>8~9</a:t>
                  </a:r>
                  <a:r>
                    <a:rPr kumimoji="0" lang="ko-KR" altLang="en-US" sz="16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맑은 고딕"/>
                      <a:ea typeface="맑은 고딕" panose="020B0503020000020004" pitchFamily="50" charset="-127"/>
                      <a:cs typeface="+mn-cs"/>
                    </a:rPr>
                    <a:t>억</a:t>
                  </a:r>
                  <a:r>
                    <a:rPr kumimoji="0" lang="ko-KR" altLang="en-US" sz="16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srgbClr val="0000CC"/>
                      </a:solidFill>
                      <a:effectLst/>
                      <a:uLnTx/>
                      <a:uFillTx/>
                      <a:latin typeface="맑은 고딕"/>
                      <a:ea typeface="맑은 고딕" panose="020B0503020000020004" pitchFamily="50" charset="-127"/>
                      <a:cs typeface="+mn-cs"/>
                    </a:rPr>
                    <a:t>명</a:t>
                  </a:r>
                  <a:endParaRPr kumimoji="0" lang="ko-KR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  <p:pic>
            <p:nvPicPr>
              <p:cNvPr id="11" name="Picture 38" descr="자신감을 가져요-네명의 뚱보 여자-한국-04-04-24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r="23462" b="4167"/>
              <a:stretch>
                <a:fillRect/>
              </a:stretch>
            </p:blipFill>
            <p:spPr bwMode="auto">
              <a:xfrm>
                <a:off x="1877092" y="2133877"/>
                <a:ext cx="2072670" cy="2779402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  <a:miter lim="800000"/>
                <a:headEnd/>
                <a:tailEnd/>
              </a:ln>
            </p:spPr>
          </p:pic>
        </p:grpSp>
        <p:sp>
          <p:nvSpPr>
            <p:cNvPr id="14" name="TextBox 13"/>
            <p:cNvSpPr txBox="1"/>
            <p:nvPr/>
          </p:nvSpPr>
          <p:spPr>
            <a:xfrm>
              <a:off x="3532324" y="5867086"/>
              <a:ext cx="1517033" cy="338554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약 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~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4</a:t>
              </a:r>
              <a:r>
                <a:rPr kumimoji="0" lang="ko-KR" altLang="en-US" sz="1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억</a:t>
              </a:r>
              <a:r>
                <a:rPr kumimoji="0" lang="ko-KR" altLang="en-US" sz="1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명</a:t>
              </a:r>
              <a:endPara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6" name="그룹 10"/>
          <p:cNvGrpSpPr>
            <a:grpSpLocks/>
          </p:cNvGrpSpPr>
          <p:nvPr/>
        </p:nvGrpSpPr>
        <p:grpSpPr bwMode="auto">
          <a:xfrm>
            <a:off x="6360839" y="1953222"/>
            <a:ext cx="2922389" cy="4881628"/>
            <a:chOff x="5046597" y="878806"/>
            <a:chExt cx="4324487" cy="5862562"/>
          </a:xfrm>
        </p:grpSpPr>
        <p:grpSp>
          <p:nvGrpSpPr>
            <p:cNvPr id="17" name="그룹 2"/>
            <p:cNvGrpSpPr>
              <a:grpSpLocks/>
            </p:cNvGrpSpPr>
            <p:nvPr/>
          </p:nvGrpSpPr>
          <p:grpSpPr bwMode="auto">
            <a:xfrm>
              <a:off x="5148064" y="1196752"/>
              <a:ext cx="4154508" cy="5544616"/>
              <a:chOff x="520021" y="260648"/>
              <a:chExt cx="4790858" cy="6309320"/>
            </a:xfrm>
          </p:grpSpPr>
          <p:pic>
            <p:nvPicPr>
              <p:cNvPr id="19" name="Picture 2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317" t="35640" r="75218" b="12775"/>
              <a:stretch>
                <a:fillRect/>
              </a:stretch>
            </p:blipFill>
            <p:spPr bwMode="auto">
              <a:xfrm>
                <a:off x="520021" y="260648"/>
                <a:ext cx="1773376" cy="63093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" name="Picture 2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317" t="35640" r="75218" b="12775"/>
              <a:stretch>
                <a:fillRect/>
              </a:stretch>
            </p:blipFill>
            <p:spPr bwMode="auto">
              <a:xfrm>
                <a:off x="520021" y="260648"/>
                <a:ext cx="1773376" cy="63093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656" t="35640" r="65849" b="12775"/>
              <a:stretch>
                <a:fillRect/>
              </a:stretch>
            </p:blipFill>
            <p:spPr bwMode="auto">
              <a:xfrm>
                <a:off x="2027559" y="260648"/>
                <a:ext cx="3283320" cy="63093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8" name="TextBox 9"/>
            <p:cNvSpPr txBox="1">
              <a:spLocks noChangeArrowheads="1"/>
            </p:cNvSpPr>
            <p:nvPr/>
          </p:nvSpPr>
          <p:spPr bwMode="auto">
            <a:xfrm>
              <a:off x="5046597" y="878806"/>
              <a:ext cx="4324487" cy="406584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HY궁서B" pitchFamily="18" charset="-127"/>
                  <a:ea typeface="HY궁서B" pitchFamily="18" charset="-127"/>
                  <a:cs typeface="+mn-cs"/>
                </a:rPr>
                <a:t>국가별 곡물 수량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HY궁서B" pitchFamily="18" charset="-127"/>
                  <a:ea typeface="HY궁서B" pitchFamily="18" charset="-127"/>
                  <a:cs typeface="+mn-cs"/>
                </a:rPr>
                <a:t>(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HY궁서B" pitchFamily="18" charset="-127"/>
                  <a:ea typeface="HY궁서B" pitchFamily="18" charset="-127"/>
                  <a:cs typeface="+mn-cs"/>
                </a:rPr>
                <a:t>톤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HY궁서B" pitchFamily="18" charset="-127"/>
                  <a:ea typeface="HY궁서B" pitchFamily="18" charset="-127"/>
                  <a:cs typeface="+mn-cs"/>
                </a:rPr>
                <a:t>/ha) 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HY궁서B" pitchFamily="18" charset="-127"/>
                  <a:ea typeface="HY궁서B" pitchFamily="18" charset="-127"/>
                  <a:cs typeface="+mn-cs"/>
                </a:rPr>
                <a:t>비교</a:t>
              </a:r>
            </a:p>
          </p:txBody>
        </p:sp>
      </p:grpSp>
      <p:grpSp>
        <p:nvGrpSpPr>
          <p:cNvPr id="22" name="그룹 18"/>
          <p:cNvGrpSpPr>
            <a:grpSpLocks/>
          </p:cNvGrpSpPr>
          <p:nvPr/>
        </p:nvGrpSpPr>
        <p:grpSpPr bwMode="auto">
          <a:xfrm>
            <a:off x="6475007" y="3649757"/>
            <a:ext cx="2531146" cy="387593"/>
            <a:chOff x="323528" y="2477627"/>
            <a:chExt cx="4320480" cy="375984"/>
          </a:xfrm>
        </p:grpSpPr>
        <p:cxnSp>
          <p:nvCxnSpPr>
            <p:cNvPr id="23" name="직선 화살표 연결선 22"/>
            <p:cNvCxnSpPr/>
            <p:nvPr/>
          </p:nvCxnSpPr>
          <p:spPr>
            <a:xfrm>
              <a:off x="323528" y="2853611"/>
              <a:ext cx="4320480" cy="0"/>
            </a:xfrm>
            <a:prstGeom prst="straightConnector1">
              <a:avLst/>
            </a:prstGeom>
            <a:ln w="76200">
              <a:solidFill>
                <a:srgbClr val="FF33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17"/>
            <p:cNvSpPr txBox="1">
              <a:spLocks noChangeArrowheads="1"/>
            </p:cNvSpPr>
            <p:nvPr/>
          </p:nvSpPr>
          <p:spPr bwMode="auto">
            <a:xfrm>
              <a:off x="681967" y="2477627"/>
              <a:ext cx="3147052" cy="298558"/>
            </a:xfrm>
            <a:prstGeom prst="rect">
              <a:avLst/>
            </a:prstGeom>
            <a:solidFill>
              <a:srgbClr val="FFFFCC"/>
            </a:solidFill>
            <a:ln w="19050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세계평균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굴림" pitchFamily="50" charset="-127"/>
                  <a:ea typeface="굴림" pitchFamily="50" charset="-127"/>
                  <a:cs typeface="+mn-cs"/>
                </a:rPr>
                <a:t>= 3.3 t/ha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</p:grpSp>
      <p:grpSp>
        <p:nvGrpSpPr>
          <p:cNvPr id="25" name="그룹 9"/>
          <p:cNvGrpSpPr>
            <a:grpSpLocks/>
          </p:cNvGrpSpPr>
          <p:nvPr/>
        </p:nvGrpSpPr>
        <p:grpSpPr bwMode="auto">
          <a:xfrm>
            <a:off x="6461137" y="3882093"/>
            <a:ext cx="2725590" cy="2928395"/>
            <a:chOff x="5200003" y="2966837"/>
            <a:chExt cx="4031792" cy="3516914"/>
          </a:xfrm>
        </p:grpSpPr>
        <p:sp>
          <p:nvSpPr>
            <p:cNvPr id="26" name="직사각형 25"/>
            <p:cNvSpPr/>
            <p:nvPr/>
          </p:nvSpPr>
          <p:spPr>
            <a:xfrm>
              <a:off x="5200003" y="3429000"/>
              <a:ext cx="2563299" cy="271770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굴림"/>
                <a:ea typeface="굴림"/>
                <a:cs typeface="+mn-cs"/>
              </a:endParaRPr>
            </a:p>
          </p:txBody>
        </p:sp>
        <p:sp>
          <p:nvSpPr>
            <p:cNvPr id="27" name="TextBox 6"/>
            <p:cNvSpPr txBox="1">
              <a:spLocks noChangeArrowheads="1"/>
            </p:cNvSpPr>
            <p:nvPr/>
          </p:nvSpPr>
          <p:spPr bwMode="auto">
            <a:xfrm>
              <a:off x="8161900" y="2966837"/>
              <a:ext cx="1069895" cy="3516914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rgbClr val="0000FF"/>
              </a:solidFill>
              <a:miter lim="800000"/>
              <a:headEnd/>
              <a:tailEnd/>
            </a:ln>
          </p:spPr>
          <p:txBody>
            <a:bodyPr vert="eaVert" wrap="square">
              <a:spAutoFit/>
            </a:bodyPr>
            <a:lstStyle>
              <a:lvl1pPr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b="1">
                  <a:solidFill>
                    <a:srgbClr val="0000FF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지구 기아 극복에 필수적이다</a:t>
              </a:r>
              <a:endPara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이 국가들의 곡물 생산성 대 향상</a:t>
              </a:r>
            </a:p>
          </p:txBody>
        </p:sp>
        <p:cxnSp>
          <p:nvCxnSpPr>
            <p:cNvPr id="28" name="직선 화살표 연결선 27"/>
            <p:cNvCxnSpPr>
              <a:stCxn id="26" idx="3"/>
            </p:cNvCxnSpPr>
            <p:nvPr/>
          </p:nvCxnSpPr>
          <p:spPr>
            <a:xfrm>
              <a:off x="7763302" y="4787856"/>
              <a:ext cx="495105" cy="38289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81468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11270" y="261826"/>
            <a:ext cx="9922489" cy="1100301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반대 하는 분들의 이래 식량위기에 발생 가능성에 대해 너무 지나치게 낙관적이다</a:t>
            </a: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 </a:t>
            </a:r>
          </a:p>
          <a:p>
            <a:pPr marL="457200" marR="0" lvl="1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국제 곡물 가격의 장기 전망</a:t>
            </a: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세계적인 식량 위기가 다시 발생 가능성이 높다</a:t>
            </a:r>
            <a:endParaRPr kumimoji="0" lang="en-US" altLang="ko-KR" sz="21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600075" marR="0" lvl="1" indent="-2571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이유</a:t>
            </a: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(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가</a:t>
            </a: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인구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증가 지속</a:t>
            </a: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     (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나</a:t>
            </a: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경작지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면적 증가 제한적</a:t>
            </a: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    (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다</a:t>
            </a: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이상기후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더 심각해 질 것임</a:t>
            </a: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</a:t>
            </a:r>
          </a:p>
          <a:p>
            <a:pPr marL="0" marR="0" lvl="1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         (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라</a:t>
            </a: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  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환경 오염</a:t>
            </a: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,           (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마</a:t>
            </a: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농업 용수 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부족 심각</a:t>
            </a: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          (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바</a:t>
            </a: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잘못된 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투자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순위</a:t>
            </a: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군사비 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&gt;</a:t>
            </a:r>
            <a:r>
              <a:rPr kumimoji="0" lang="en-US" altLang="ko-KR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농업 개발비</a:t>
            </a:r>
          </a:p>
        </p:txBody>
      </p:sp>
      <p:grpSp>
        <p:nvGrpSpPr>
          <p:cNvPr id="9" name="그룹 8"/>
          <p:cNvGrpSpPr/>
          <p:nvPr/>
        </p:nvGrpSpPr>
        <p:grpSpPr>
          <a:xfrm>
            <a:off x="1111270" y="1400252"/>
            <a:ext cx="9922489" cy="5427267"/>
            <a:chOff x="1508760" y="1325880"/>
            <a:chExt cx="9743693" cy="553212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466" r="20453"/>
            <a:stretch/>
          </p:blipFill>
          <p:spPr>
            <a:xfrm>
              <a:off x="1508760" y="1325880"/>
              <a:ext cx="9743693" cy="5532120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1623693" y="1512289"/>
              <a:ext cx="2575560" cy="32940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5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인구</a:t>
              </a:r>
              <a:r>
                <a:rPr kumimoji="0" lang="en-US" altLang="ko-KR" sz="15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: </a:t>
              </a:r>
              <a:r>
                <a:rPr kumimoji="0" lang="ko-KR" altLang="en-US" sz="15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십억 명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361891" y="1564518"/>
              <a:ext cx="3615200" cy="32940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5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경작지 면적 </a:t>
              </a:r>
              <a:r>
                <a:rPr kumimoji="0" lang="en-US" altLang="ko-KR" sz="15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: </a:t>
              </a:r>
              <a:r>
                <a:rPr kumimoji="0" lang="ko-KR" altLang="en-US" sz="15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십억 정보</a:t>
              </a: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2743200" y="2087880"/>
              <a:ext cx="1478280" cy="304800"/>
            </a:xfrm>
            <a:prstGeom prst="rect">
              <a:avLst/>
            </a:prstGeom>
            <a:solidFill>
              <a:srgbClr val="FFFF99"/>
            </a:solidFill>
            <a:ln>
              <a:solidFill>
                <a:srgbClr val="FFFF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2682240" y="2670870"/>
              <a:ext cx="2545080" cy="270450"/>
            </a:xfrm>
            <a:prstGeom prst="rect">
              <a:avLst/>
            </a:prstGeom>
            <a:solidFill>
              <a:srgbClr val="FFFF99"/>
            </a:solidFill>
            <a:ln>
              <a:solidFill>
                <a:srgbClr val="FFFF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2621280" y="3200400"/>
              <a:ext cx="3078480" cy="259080"/>
            </a:xfrm>
            <a:prstGeom prst="rect">
              <a:avLst/>
            </a:prstGeom>
            <a:solidFill>
              <a:srgbClr val="FFFF99"/>
            </a:solidFill>
            <a:ln>
              <a:solidFill>
                <a:srgbClr val="FFFF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9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3184979" y="2412334"/>
            <a:ext cx="83439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인구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84979" y="2960097"/>
            <a:ext cx="148018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경작 가능 면적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84979" y="3473358"/>
            <a:ext cx="1480185" cy="3231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실제 재배 면적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36864" y="2099041"/>
            <a:ext cx="548862" cy="369332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92</a:t>
            </a: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921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68090" cy="6784137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2048256" y="1941262"/>
            <a:ext cx="8607552" cy="120032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콩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덕분에 폭등했을 국제 콩 값이 비교적 안정 되었다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! </a:t>
            </a:r>
          </a:p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정말 </a:t>
            </a:r>
            <a:r>
              <a:rPr kumimoji="0" lang="ko-KR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정말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고맙다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!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콩 이여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!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5738312" y="7091003"/>
            <a:ext cx="19309" cy="0"/>
          </a:xfrm>
          <a:prstGeom prst="line">
            <a:avLst/>
          </a:prstGeom>
          <a:ln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그룹 26"/>
          <p:cNvGrpSpPr/>
          <p:nvPr/>
        </p:nvGrpSpPr>
        <p:grpSpPr>
          <a:xfrm>
            <a:off x="6737675" y="0"/>
            <a:ext cx="5323840" cy="3512741"/>
            <a:chOff x="6664960" y="132326"/>
            <a:chExt cx="5323840" cy="3732537"/>
          </a:xfrm>
        </p:grpSpPr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64960" y="134450"/>
              <a:ext cx="5323840" cy="3730413"/>
            </a:xfrm>
            <a:prstGeom prst="rect">
              <a:avLst/>
            </a:prstGeom>
          </p:spPr>
        </p:pic>
        <p:sp>
          <p:nvSpPr>
            <p:cNvPr id="22" name="TextBox 21"/>
            <p:cNvSpPr txBox="1"/>
            <p:nvPr/>
          </p:nvSpPr>
          <p:spPr>
            <a:xfrm>
              <a:off x="7095744" y="132326"/>
              <a:ext cx="4893056" cy="392442"/>
            </a:xfrm>
            <a:prstGeom prst="rect">
              <a:avLst/>
            </a:prstGeom>
            <a:solidFill>
              <a:srgbClr val="FFFFCC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콩의 국제 가격 변화 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2009~2014(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단위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:$/T)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802624" y="2831760"/>
              <a:ext cx="3186176" cy="648823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중국이 지난 </a:t>
              </a:r>
              <a:r>
                <a:rPr kumimoji="0" lang="en-US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20</a:t>
              </a:r>
              <a:r>
                <a:rPr kumimoji="0" lang="ko-KR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년간 엄청난 량의 콩을 수입했음에도 불구하고 콩 값이 안정적이었다</a:t>
              </a: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3438672" y="3367461"/>
            <a:ext cx="6566194" cy="3373913"/>
            <a:chOff x="172272" y="3803903"/>
            <a:chExt cx="5885184" cy="2923080"/>
          </a:xfrm>
        </p:grpSpPr>
        <p:pic>
          <p:nvPicPr>
            <p:cNvPr id="28" name="Picture 2" descr="http://images.businessweek.com/story/08/600/0522_mz_farming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72272" y="3803903"/>
              <a:ext cx="5856672" cy="292308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</p:pic>
        <p:sp>
          <p:nvSpPr>
            <p:cNvPr id="29" name="TextBox 28"/>
            <p:cNvSpPr txBox="1"/>
            <p:nvPr/>
          </p:nvSpPr>
          <p:spPr>
            <a:xfrm>
              <a:off x="200784" y="5927031"/>
              <a:ext cx="5856672" cy="799952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브라질과 아르헨티나에서 대량으로 대두 생산을 할 수 있었기 때문에 국제 대두 값이 안정되었던 것이다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. GMO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콩 품종이 없었더라면 이렇게 대형 콩 농사가 불가능 했을 </a:t>
              </a:r>
              <a:r>
                <a:rPr kumimoji="0" lang="ko-KR" altLang="en-US" sz="1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것이다ㅡ</a:t>
              </a:r>
              <a:r>
                <a:rPr kumimoji="0" lang="ko-KR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 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101459" y="60528"/>
            <a:ext cx="6506342" cy="3428674"/>
            <a:chOff x="99572" y="58240"/>
            <a:chExt cx="6506342" cy="3428674"/>
          </a:xfrm>
        </p:grpSpPr>
        <p:graphicFrame>
          <p:nvGraphicFramePr>
            <p:cNvPr id="7" name="차트 6"/>
            <p:cNvGraphicFramePr/>
            <p:nvPr>
              <p:extLst/>
            </p:nvPr>
          </p:nvGraphicFramePr>
          <p:xfrm>
            <a:off x="99572" y="58240"/>
            <a:ext cx="6415220" cy="342867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7" name="설명선: 선 16"/>
            <p:cNvSpPr/>
            <p:nvPr/>
          </p:nvSpPr>
          <p:spPr>
            <a:xfrm>
              <a:off x="5983116" y="359209"/>
              <a:ext cx="610585" cy="332512"/>
            </a:xfrm>
            <a:prstGeom prst="borderCallout1">
              <a:avLst>
                <a:gd name="adj1" fmla="val 59491"/>
                <a:gd name="adj2" fmla="val -480"/>
                <a:gd name="adj3" fmla="val 56945"/>
                <a:gd name="adj4" fmla="val -36762"/>
              </a:avLst>
            </a:prstGeom>
            <a:solidFill>
              <a:srgbClr val="CDFEC6"/>
            </a:solidFill>
            <a:ln w="28575">
              <a:headEnd type="arrow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중국</a:t>
              </a:r>
            </a:p>
          </p:txBody>
        </p:sp>
        <p:sp>
          <p:nvSpPr>
            <p:cNvPr id="18" name="설명선: 선 17"/>
            <p:cNvSpPr/>
            <p:nvPr/>
          </p:nvSpPr>
          <p:spPr>
            <a:xfrm>
              <a:off x="5983116" y="1608648"/>
              <a:ext cx="622798" cy="646890"/>
            </a:xfrm>
            <a:prstGeom prst="borderCallout1">
              <a:avLst>
                <a:gd name="adj1" fmla="val 49972"/>
                <a:gd name="adj2" fmla="val 2661"/>
                <a:gd name="adj3" fmla="val 51234"/>
                <a:gd name="adj4" fmla="val -39903"/>
              </a:avLst>
            </a:prstGeom>
            <a:solidFill>
              <a:srgbClr val="CDFEC6"/>
            </a:solidFill>
            <a:ln w="28575">
              <a:headEnd type="arrow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잔여</a:t>
              </a:r>
              <a:endPara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세계</a:t>
              </a:r>
            </a:p>
          </p:txBody>
        </p:sp>
        <p:cxnSp>
          <p:nvCxnSpPr>
            <p:cNvPr id="10" name="직선 연결선 9"/>
            <p:cNvCxnSpPr/>
            <p:nvPr/>
          </p:nvCxnSpPr>
          <p:spPr>
            <a:xfrm>
              <a:off x="658938" y="109204"/>
              <a:ext cx="66" cy="3177335"/>
            </a:xfrm>
            <a:prstGeom prst="line">
              <a:avLst/>
            </a:prstGeom>
            <a:ln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그룹 34"/>
          <p:cNvGrpSpPr/>
          <p:nvPr/>
        </p:nvGrpSpPr>
        <p:grpSpPr>
          <a:xfrm>
            <a:off x="1067037" y="869965"/>
            <a:ext cx="3807413" cy="1752552"/>
            <a:chOff x="1067037" y="869965"/>
            <a:chExt cx="3807413" cy="1752552"/>
          </a:xfrm>
        </p:grpSpPr>
        <p:sp>
          <p:nvSpPr>
            <p:cNvPr id="20" name="설명선: 선 19"/>
            <p:cNvSpPr/>
            <p:nvPr/>
          </p:nvSpPr>
          <p:spPr>
            <a:xfrm>
              <a:off x="1067037" y="2290005"/>
              <a:ext cx="767302" cy="332512"/>
            </a:xfrm>
            <a:prstGeom prst="borderCallout1">
              <a:avLst>
                <a:gd name="adj1" fmla="val 103935"/>
                <a:gd name="adj2" fmla="val 51321"/>
                <a:gd name="adj3" fmla="val 216205"/>
                <a:gd name="adj4" fmla="val -10434"/>
              </a:avLst>
            </a:prstGeom>
            <a:solidFill>
              <a:srgbClr val="FFFFFF"/>
            </a:solidFill>
            <a:ln w="28575">
              <a:solidFill>
                <a:srgbClr val="0000CC"/>
              </a:solidFill>
              <a:headEnd type="arrow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10</a:t>
              </a:r>
              <a:r>
                <a:rPr kumimoji="0" lang="ko-KR" altLang="en-US" sz="1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만톤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9" name="설명선: 선 18"/>
            <p:cNvSpPr/>
            <p:nvPr/>
          </p:nvSpPr>
          <p:spPr>
            <a:xfrm>
              <a:off x="3844596" y="869965"/>
              <a:ext cx="1029854" cy="326354"/>
            </a:xfrm>
            <a:prstGeom prst="borderCallout1">
              <a:avLst>
                <a:gd name="adj1" fmla="val -96065"/>
                <a:gd name="adj2" fmla="val 182941"/>
                <a:gd name="adj3" fmla="val 45833"/>
                <a:gd name="adj4" fmla="val 96660"/>
              </a:avLst>
            </a:prstGeom>
            <a:solidFill>
              <a:srgbClr val="FFFFFF"/>
            </a:solidFill>
            <a:ln w="28575">
              <a:solidFill>
                <a:srgbClr val="0000CC"/>
              </a:solidFill>
              <a:headEnd type="arrow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8,600</a:t>
              </a:r>
              <a:r>
                <a:rPr kumimoji="0" lang="ko-KR" altLang="en-US" sz="1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만톤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482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579" name="Rectangle 3"/>
          <p:cNvSpPr>
            <a:spLocks noChangeArrowheads="1"/>
          </p:cNvSpPr>
          <p:nvPr/>
        </p:nvSpPr>
        <p:spPr bwMode="auto">
          <a:xfrm>
            <a:off x="1377504" y="661646"/>
            <a:ext cx="10217596" cy="5466881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25000"/>
              </a:spcBef>
              <a:spcAft>
                <a:spcPts val="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 재배농민의 생산성 및 수익성 개선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endParaRPr kumimoji="0" lang="en-US" altLang="ko-KR" sz="2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457200" marR="0" lvl="1" indent="0" algn="l" defTabSz="914400" rtl="0" eaLnBrk="1" fontAlgn="auto" latinLnBrk="1" hangingPunct="1">
              <a:lnSpc>
                <a:spcPct val="100000"/>
              </a:lnSpc>
              <a:spcBef>
                <a:spcPct val="25000"/>
              </a:spcBef>
              <a:spcAft>
                <a:spcPts val="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–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지난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17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년간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(1996~2012) 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재배농가의 수입이 약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1,170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억 달러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증가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</a:p>
          <a:p>
            <a:pPr marL="908050" marR="0" lvl="3" indent="-450850" algn="l" defTabSz="914400" rtl="0" eaLnBrk="1" fontAlgn="auto" latinLnBrk="1" hangingPunct="1">
              <a:lnSpc>
                <a:spcPct val="100000"/>
              </a:lnSpc>
              <a:spcBef>
                <a:spcPct val="25000"/>
              </a:spcBef>
              <a:spcAft>
                <a:spcPts val="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① 이중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58%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(677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억 달러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는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생산비 절감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주로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제초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및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해충 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방제비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), </a:t>
            </a:r>
          </a:p>
          <a:p>
            <a:pPr marL="908050" marR="0" lvl="3" indent="-450850" algn="l" defTabSz="914400" rtl="0" eaLnBrk="1" fontAlgn="auto" latinLnBrk="1" hangingPunct="1">
              <a:lnSpc>
                <a:spcPct val="100000"/>
              </a:lnSpc>
              <a:spcBef>
                <a:spcPct val="25000"/>
              </a:spcBef>
              <a:spcAft>
                <a:spcPts val="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②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이중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42%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(493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억 달러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는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생산량 증대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억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7,700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만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톤 증산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908050" marR="0" lvl="3" indent="-450850" algn="l" defTabSz="914400" rtl="0" eaLnBrk="1" fontAlgn="auto" latinLnBrk="1" hangingPunct="1">
              <a:lnSpc>
                <a:spcPct val="100000"/>
              </a:lnSpc>
              <a:spcBef>
                <a:spcPct val="25000"/>
              </a:spcBef>
              <a:spcAft>
                <a:spcPts val="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(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세계 곡물가격 폭등 완화와 기아 감소에 크게 기여함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5000"/>
              </a:spcBef>
              <a:spcAft>
                <a:spcPts val="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농업환경 보호 및 지구온난화 지연 효과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endParaRPr kumimoji="0" lang="en-US" altLang="ko-KR" sz="2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457200" marR="0" lvl="2" indent="0" algn="l" defTabSz="914400" rtl="0" eaLnBrk="1" fontAlgn="auto" latinLnBrk="1" hangingPunct="1">
              <a:lnSpc>
                <a:spcPct val="100000"/>
              </a:lnSpc>
              <a:spcBef>
                <a:spcPct val="25000"/>
              </a:spcBef>
              <a:spcAft>
                <a:spcPts val="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①  1996-2012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살충제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4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억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9,700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만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kg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절감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(9%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절감 효과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457200" marR="0" lvl="2" indent="0" algn="l" defTabSz="914400" rtl="0" eaLnBrk="1" fontAlgn="auto" latinLnBrk="1" hangingPunct="1">
              <a:lnSpc>
                <a:spcPct val="100000"/>
              </a:lnSpc>
              <a:spcBef>
                <a:spcPct val="25000"/>
              </a:spcBef>
              <a:spcAft>
                <a:spcPts val="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②  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무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저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경운(耕耘) 농법을 통한 표토 및 수자원 보호</a:t>
            </a:r>
            <a:endParaRPr kumimoji="0" lang="en-US" altLang="ko-KR" sz="2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457200" marR="0" lvl="2" indent="0" algn="l" defTabSz="914400" rtl="0" eaLnBrk="1" fontAlgn="auto" latinLnBrk="1" hangingPunct="1">
              <a:lnSpc>
                <a:spcPct val="100000"/>
              </a:lnSpc>
              <a:spcBef>
                <a:spcPct val="25000"/>
              </a:spcBef>
              <a:spcAft>
                <a:spcPts val="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③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이산화탄소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270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억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kg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절감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(2012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지구온난화 문제 완화에 기여</a:t>
            </a:r>
            <a:endParaRPr kumimoji="0" lang="en-US" altLang="ko-KR" sz="2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25000"/>
              </a:spcBef>
              <a:spcAft>
                <a:spcPts val="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 중국과 인도의 소농의 소득 향상에 기여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주로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GMO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면화 재배로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):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914400" marR="0" lvl="1" indent="-457200" algn="l" defTabSz="914400" rtl="0" eaLnBrk="1" fontAlgn="auto" latinLnBrk="1" hangingPunct="1">
              <a:lnSpc>
                <a:spcPct val="100000"/>
              </a:lnSpc>
              <a:spcBef>
                <a:spcPct val="25000"/>
              </a:spcBef>
              <a:spcAft>
                <a:spcPts val="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① 2012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약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1,650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만 소농의 빈곤 완화에 기여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</a:p>
          <a:p>
            <a:pPr marL="914400" marR="0" lvl="1" indent="-457200" algn="l" defTabSz="914400" rtl="0" eaLnBrk="1" fontAlgn="auto" latinLnBrk="1" hangingPunct="1">
              <a:lnSpc>
                <a:spcPct val="100000"/>
              </a:lnSpc>
              <a:spcBef>
                <a:spcPct val="25000"/>
              </a:spcBef>
              <a:spcAft>
                <a:spcPts val="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        (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중국인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750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만 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인도인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730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만 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914400" marR="0" lvl="1" indent="-457200" algn="l" defTabSz="914400" rtl="0" eaLnBrk="1" fontAlgn="auto" latinLnBrk="1" hangingPunct="1">
              <a:lnSpc>
                <a:spcPct val="100000"/>
              </a:lnSpc>
              <a:spcBef>
                <a:spcPct val="25000"/>
              </a:spcBef>
              <a:spcAft>
                <a:spcPts val="0"/>
              </a:spcAft>
              <a:buClrTx/>
              <a:buSzPct val="150000"/>
              <a:buFontTx/>
              <a:buNone/>
              <a:tabLst/>
              <a:defRPr/>
            </a:pP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536580" name="Rectangle 4"/>
          <p:cNvSpPr>
            <a:spLocks noChangeArrowheads="1"/>
          </p:cNvSpPr>
          <p:nvPr/>
        </p:nvSpPr>
        <p:spPr bwMode="auto">
          <a:xfrm>
            <a:off x="1377504" y="90146"/>
            <a:ext cx="8001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지난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17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년간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(1996~2012)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GMO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작물 재배의 영향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50260" y="6313116"/>
            <a:ext cx="6586140" cy="369332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출처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: Brookes and </a:t>
            </a:r>
            <a:r>
              <a:rPr kumimoji="0" lang="en-US" altLang="ko-KR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Barfoot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, 2014; Clive James, 2014 (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일부 수정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489052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6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36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36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36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36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36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6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36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365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23" name="Rectangle 33"/>
          <p:cNvSpPr>
            <a:spLocks noChangeArrowheads="1"/>
          </p:cNvSpPr>
          <p:nvPr/>
        </p:nvSpPr>
        <p:spPr bwMode="auto">
          <a:xfrm>
            <a:off x="166250" y="115048"/>
            <a:ext cx="11664720" cy="584775"/>
          </a:xfrm>
          <a:prstGeom prst="rect">
            <a:avLst/>
          </a:prstGeom>
          <a:solidFill>
            <a:srgbClr val="FFFFCC"/>
          </a:solidFill>
          <a:ln w="38100" cmpd="tri">
            <a:solidFill>
              <a:srgbClr val="3366FF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457200" marR="0" lvl="0" indent="-45720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III-(4). </a:t>
            </a:r>
            <a:r>
              <a:rPr kumimoji="1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인류의 작물육종 역사상 </a:t>
            </a:r>
            <a:r>
              <a:rPr kumimoji="1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</a:t>
            </a:r>
            <a:r>
              <a:rPr kumimoji="1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형질전환</a:t>
            </a:r>
            <a:r>
              <a:rPr kumimoji="1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r>
              <a:rPr kumimoji="1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의 의의</a:t>
            </a:r>
            <a:endParaRPr kumimoji="1" lang="en-US" altLang="ko-KR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10997044" y="1881164"/>
            <a:ext cx="1040168" cy="2209332"/>
            <a:chOff x="11099150" y="2266738"/>
            <a:chExt cx="1040168" cy="2209332"/>
          </a:xfrm>
        </p:grpSpPr>
        <p:sp>
          <p:nvSpPr>
            <p:cNvPr id="316433" name="Line 30"/>
            <p:cNvSpPr>
              <a:spLocks noChangeShapeType="1"/>
            </p:cNvSpPr>
            <p:nvPr/>
          </p:nvSpPr>
          <p:spPr bwMode="auto">
            <a:xfrm>
              <a:off x="11099150" y="2266738"/>
              <a:ext cx="0" cy="61671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16434" name="Rectangle 31"/>
            <p:cNvSpPr>
              <a:spLocks noChangeArrowheads="1"/>
            </p:cNvSpPr>
            <p:nvPr/>
          </p:nvSpPr>
          <p:spPr bwMode="auto">
            <a:xfrm>
              <a:off x="11099150" y="3115049"/>
              <a:ext cx="1040168" cy="1361021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rgbClr val="0000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1983</a:t>
              </a: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GMO</a:t>
              </a: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형질</a:t>
              </a:r>
            </a:p>
            <a:p>
              <a:pPr marL="0" marR="0" lvl="0" indent="0" algn="ctr" defTabSz="914400" rtl="0" eaLnBrk="1" fontAlgn="base" latinLnBrk="1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전환</a:t>
              </a:r>
            </a:p>
          </p:txBody>
        </p:sp>
        <p:sp>
          <p:nvSpPr>
            <p:cNvPr id="316435" name="Rectangle 32"/>
            <p:cNvSpPr>
              <a:spLocks noChangeArrowheads="1"/>
            </p:cNvSpPr>
            <p:nvPr/>
          </p:nvSpPr>
          <p:spPr bwMode="auto">
            <a:xfrm>
              <a:off x="11099150" y="2763941"/>
              <a:ext cx="623940" cy="42691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base" latinLnBrk="1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8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4</a:t>
              </a:r>
              <a:r>
                <a:rPr kumimoji="1" lang="ko-KR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대</a:t>
              </a:r>
              <a:endParaRPr kumimoji="1" lang="ko-KR" altLang="en-US" sz="1800" b="1" i="0" u="none" strike="noStrike" kern="1200" cap="none" spc="0" normalizeH="0" baseline="300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38529" y="828578"/>
            <a:ext cx="12041383" cy="3840465"/>
            <a:chOff x="142055" y="1157732"/>
            <a:chExt cx="12041383" cy="4560631"/>
          </a:xfrm>
        </p:grpSpPr>
        <p:grpSp>
          <p:nvGrpSpPr>
            <p:cNvPr id="6" name="그룹 5"/>
            <p:cNvGrpSpPr/>
            <p:nvPr/>
          </p:nvGrpSpPr>
          <p:grpSpPr>
            <a:xfrm>
              <a:off x="3977544" y="1160098"/>
              <a:ext cx="3528298" cy="3453021"/>
              <a:chOff x="3977544" y="1160098"/>
              <a:chExt cx="3528298" cy="3453021"/>
            </a:xfrm>
          </p:grpSpPr>
          <p:sp>
            <p:nvSpPr>
              <p:cNvPr id="316444" name="Line 9"/>
              <p:cNvSpPr>
                <a:spLocks noChangeShapeType="1"/>
              </p:cNvSpPr>
              <p:nvPr/>
            </p:nvSpPr>
            <p:spPr bwMode="auto">
              <a:xfrm flipV="1">
                <a:off x="4007094" y="2710263"/>
                <a:ext cx="3498748" cy="0"/>
              </a:xfrm>
              <a:prstGeom prst="line">
                <a:avLst/>
              </a:prstGeom>
              <a:noFill/>
              <a:ln w="76200">
                <a:solidFill>
                  <a:srgbClr val="FFFF00"/>
                </a:solidFill>
                <a:round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grpSp>
            <p:nvGrpSpPr>
              <p:cNvPr id="5" name="그룹 4"/>
              <p:cNvGrpSpPr/>
              <p:nvPr/>
            </p:nvGrpSpPr>
            <p:grpSpPr>
              <a:xfrm>
                <a:off x="3977544" y="1160098"/>
                <a:ext cx="3370554" cy="3453021"/>
                <a:chOff x="3977544" y="1160098"/>
                <a:chExt cx="3370554" cy="3453021"/>
              </a:xfrm>
            </p:grpSpPr>
            <p:sp>
              <p:nvSpPr>
                <p:cNvPr id="316449" name="Line 15"/>
                <p:cNvSpPr>
                  <a:spLocks noChangeShapeType="1"/>
                </p:cNvSpPr>
                <p:nvPr/>
              </p:nvSpPr>
              <p:spPr bwMode="auto">
                <a:xfrm>
                  <a:off x="3977544" y="2407700"/>
                  <a:ext cx="5910" cy="730511"/>
                </a:xfrm>
                <a:prstGeom prst="line">
                  <a:avLst/>
                </a:prstGeom>
                <a:noFill/>
                <a:ln w="5715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pPr marL="0" marR="0" lvl="0" indent="0" algn="l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32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굴림"/>
                    <a:ea typeface="굴림"/>
                    <a:cs typeface="+mn-cs"/>
                  </a:endParaRPr>
                </a:p>
              </p:txBody>
            </p:sp>
            <p:sp>
              <p:nvSpPr>
                <p:cNvPr id="316450" name="Rectangle 16"/>
                <p:cNvSpPr>
                  <a:spLocks noChangeArrowheads="1"/>
                </p:cNvSpPr>
                <p:nvPr/>
              </p:nvSpPr>
              <p:spPr bwMode="auto">
                <a:xfrm>
                  <a:off x="4007094" y="3266184"/>
                  <a:ext cx="1289218" cy="1346935"/>
                </a:xfrm>
                <a:prstGeom prst="rect">
                  <a:avLst/>
                </a:prstGeom>
                <a:solidFill>
                  <a:srgbClr val="FFFFCC"/>
                </a:solidFill>
                <a:ln w="9525">
                  <a:solidFill>
                    <a:srgbClr val="0000FF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1" lang="en-US" altLang="ko-KR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rPr>
                    <a:t>8000 BC</a:t>
                  </a:r>
                </a:p>
                <a:p>
                  <a:pPr marL="0" marR="0" lvl="0" indent="0" algn="ctr" defTabSz="914400" rtl="0" eaLnBrk="1" fontAlgn="base" latinLnBrk="1" hangingPunct="1">
                    <a:lnSpc>
                      <a:spcPct val="16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1" lang="ko-KR" altLang="en-US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FF"/>
                      </a:solidFill>
                      <a:effectLst/>
                      <a:uLnTx/>
                      <a:uFillTx/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rPr>
                    <a:t>농경시작</a:t>
                  </a:r>
                </a:p>
                <a:p>
                  <a:pPr marL="0" marR="0" lvl="0" indent="0" algn="ctr" defTabSz="914400" rtl="0" eaLnBrk="1" fontAlgn="base" latinLnBrk="1" hangingPunct="1">
                    <a:lnSpc>
                      <a:spcPct val="11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1" lang="ko-KR" altLang="en-US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FF"/>
                      </a:solidFill>
                      <a:effectLst/>
                      <a:uLnTx/>
                      <a:uFillTx/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rPr>
                    <a:t>육종시작</a:t>
                  </a:r>
                </a:p>
              </p:txBody>
            </p:sp>
            <p:sp>
              <p:nvSpPr>
                <p:cNvPr id="316451" name="Rectangle 17"/>
                <p:cNvSpPr>
                  <a:spLocks noChangeArrowheads="1"/>
                </p:cNvSpPr>
                <p:nvPr/>
              </p:nvSpPr>
              <p:spPr bwMode="auto">
                <a:xfrm>
                  <a:off x="4042539" y="2850876"/>
                  <a:ext cx="497460" cy="463971"/>
                </a:xfrm>
                <a:prstGeom prst="rect">
                  <a:avLst/>
                </a:prstGeom>
                <a:solidFill>
                  <a:srgbClr val="CCFF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base" latinLnBrk="1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1" lang="en-US" altLang="ko-KR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rPr>
                    <a:t> </a:t>
                  </a:r>
                  <a:r>
                    <a:rPr kumimoji="1" lang="en-US" altLang="ko-KR" sz="16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rPr>
                    <a:t>1</a:t>
                  </a:r>
                  <a:r>
                    <a:rPr kumimoji="1" lang="ko-KR" altLang="en-US" sz="1600" b="1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rPr>
                    <a:t>대</a:t>
                  </a:r>
                </a:p>
              </p:txBody>
            </p:sp>
            <p:sp>
              <p:nvSpPr>
                <p:cNvPr id="316448" name="Rectangle 18" descr="편지지"/>
                <p:cNvSpPr>
                  <a:spLocks noChangeArrowheads="1"/>
                </p:cNvSpPr>
                <p:nvPr/>
              </p:nvSpPr>
              <p:spPr bwMode="auto">
                <a:xfrm>
                  <a:off x="4100680" y="1160098"/>
                  <a:ext cx="3247418" cy="1249880"/>
                </a:xfrm>
                <a:prstGeom prst="rect">
                  <a:avLst/>
                </a:prstGeom>
                <a:solidFill>
                  <a:srgbClr val="CCFFCC"/>
                </a:solidFill>
                <a:ln w="28575">
                  <a:solidFill>
                    <a:srgbClr val="0000FF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1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1" lang="ko-KR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rPr>
                    <a:t>순화</a:t>
                  </a:r>
                  <a:r>
                    <a:rPr kumimoji="1" lang="ko-KR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FF"/>
                      </a:solidFill>
                      <a:effectLst/>
                      <a:uLnTx/>
                      <a:uFillTx/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rPr>
                    <a:t>와 품종 </a:t>
                  </a:r>
                  <a:r>
                    <a:rPr kumimoji="1" lang="ko-KR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rPr>
                    <a:t>분화</a:t>
                  </a:r>
                </a:p>
                <a:p>
                  <a:pPr marL="0" marR="0" lvl="0" indent="0" algn="ctr" defTabSz="914400" rtl="0" eaLnBrk="1" fontAlgn="base" latinLnBrk="1" hangingPunct="1">
                    <a:lnSpc>
                      <a:spcPct val="15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1" lang="en-US" altLang="ko-KR" sz="20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FF"/>
                      </a:solidFill>
                      <a:effectLst/>
                      <a:uLnTx/>
                      <a:uFillTx/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rPr>
                    <a:t>(</a:t>
                  </a:r>
                  <a:r>
                    <a:rPr kumimoji="1" lang="ko-KR" altLang="en-US" sz="20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FF"/>
                      </a:solidFill>
                      <a:effectLst/>
                      <a:uLnTx/>
                      <a:uFillTx/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rPr>
                    <a:t>약 </a:t>
                  </a:r>
                  <a:r>
                    <a:rPr kumimoji="1" lang="ko-KR" altLang="en-US" sz="20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rPr>
                    <a:t>만년</a:t>
                  </a:r>
                  <a:r>
                    <a:rPr kumimoji="1" lang="ko-KR" altLang="en-US" sz="20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FF"/>
                      </a:solidFill>
                      <a:effectLst/>
                      <a:uLnTx/>
                      <a:uFillTx/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rPr>
                    <a:t> 간</a:t>
                  </a:r>
                  <a:r>
                    <a:rPr kumimoji="1" lang="en-US" altLang="ko-KR" sz="20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FF"/>
                      </a:solidFill>
                      <a:effectLst/>
                      <a:uLnTx/>
                      <a:uFillTx/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rPr>
                    <a:t>)</a:t>
                  </a:r>
                </a:p>
              </p:txBody>
            </p:sp>
          </p:grpSp>
        </p:grpSp>
        <p:sp>
          <p:nvSpPr>
            <p:cNvPr id="316439" name="Line 20"/>
            <p:cNvSpPr>
              <a:spLocks noChangeShapeType="1"/>
            </p:cNvSpPr>
            <p:nvPr/>
          </p:nvSpPr>
          <p:spPr bwMode="auto">
            <a:xfrm flipV="1">
              <a:off x="156881" y="2727429"/>
              <a:ext cx="3797023" cy="21454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16441" name="Rectangle 24" descr="편지지"/>
            <p:cNvSpPr>
              <a:spLocks noChangeArrowheads="1"/>
            </p:cNvSpPr>
            <p:nvPr/>
          </p:nvSpPr>
          <p:spPr bwMode="auto">
            <a:xfrm>
              <a:off x="142055" y="1160098"/>
              <a:ext cx="3673200" cy="1247602"/>
            </a:xfrm>
            <a:prstGeom prst="rect">
              <a:avLst/>
            </a:prstGeom>
            <a:solidFill>
              <a:srgbClr val="CCFFCC"/>
            </a:solidFill>
            <a:ln w="28575">
              <a:solidFill>
                <a:srgbClr val="0000FF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식물의</a:t>
              </a:r>
              <a:r>
                <a:rPr kumimoji="1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진화</a:t>
              </a:r>
              <a:r>
                <a:rPr kumimoji="1" lang="en-US" altLang="ko-KR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進化</a:t>
              </a:r>
              <a:r>
                <a:rPr kumimoji="1" lang="en-US" altLang="ko-KR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약 </a:t>
              </a:r>
              <a:r>
                <a:rPr kumimoji="1" lang="en-US" altLang="ko-KR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</a:t>
              </a:r>
              <a:r>
                <a:rPr kumimoji="1" lang="ko-KR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억</a:t>
              </a:r>
              <a:r>
                <a:rPr kumimoji="1" lang="en-US" altLang="ko-KR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</a:t>
              </a:r>
              <a:r>
                <a:rPr kumimoji="1" lang="ko-KR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천만년</a:t>
              </a:r>
              <a:r>
                <a:rPr kumimoji="1" lang="ko-KR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간</a:t>
              </a:r>
              <a:r>
                <a:rPr kumimoji="1" lang="en-US" altLang="ko-KR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</a:p>
          </p:txBody>
        </p:sp>
        <p:grpSp>
          <p:nvGrpSpPr>
            <p:cNvPr id="8" name="그룹 7"/>
            <p:cNvGrpSpPr/>
            <p:nvPr/>
          </p:nvGrpSpPr>
          <p:grpSpPr>
            <a:xfrm>
              <a:off x="9775069" y="2407700"/>
              <a:ext cx="923428" cy="2420121"/>
              <a:chOff x="9775300" y="2266738"/>
              <a:chExt cx="817557" cy="2387856"/>
            </a:xfrm>
          </p:grpSpPr>
          <p:sp>
            <p:nvSpPr>
              <p:cNvPr id="316436" name="Line 26"/>
              <p:cNvSpPr>
                <a:spLocks noChangeShapeType="1"/>
              </p:cNvSpPr>
              <p:nvPr/>
            </p:nvSpPr>
            <p:spPr bwMode="auto">
              <a:xfrm>
                <a:off x="9775300" y="2266738"/>
                <a:ext cx="0" cy="616713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316437" name="Rectangle 27"/>
              <p:cNvSpPr>
                <a:spLocks noChangeArrowheads="1"/>
              </p:cNvSpPr>
              <p:nvPr/>
            </p:nvSpPr>
            <p:spPr bwMode="auto">
              <a:xfrm>
                <a:off x="9775300" y="3284122"/>
                <a:ext cx="817557" cy="1370472"/>
              </a:xfrm>
              <a:prstGeom prst="rect">
                <a:avLst/>
              </a:prstGeom>
              <a:solidFill>
                <a:srgbClr val="FFFFCC"/>
              </a:solidFill>
              <a:ln w="952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≒</a:t>
                </a:r>
                <a:r>
                  <a:rPr kumimoji="1" lang="en-US" altLang="ko-K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1945</a:t>
                </a:r>
              </a:p>
              <a:p>
                <a:pPr marL="0" marR="0" lvl="0" indent="0" algn="ctr" defTabSz="914400" rtl="0" eaLnBrk="1" fontAlgn="base" latinLnBrk="1" hangingPunct="1">
                  <a:lnSpc>
                    <a:spcPct val="7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  <a:p>
                <a:pPr marL="0" marR="0" lvl="0" indent="0" algn="ctr" defTabSz="914400" rtl="0" eaLnBrk="1" fontAlgn="base" latinLnBrk="1" hangingPunct="1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F</a:t>
                </a:r>
                <a:r>
                  <a:rPr kumimoji="1" lang="en-US" altLang="ko-KR" sz="1600" b="1" i="0" u="none" strike="noStrike" kern="1200" cap="none" spc="0" normalizeH="0" baseline="-2500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1 </a:t>
                </a:r>
                <a:r>
                  <a:rPr kumimoji="1" lang="ko-KR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품종</a:t>
                </a:r>
              </a:p>
              <a:p>
                <a:pPr marL="0" marR="0" lvl="0" indent="0" algn="ctr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ko-KR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상용화</a:t>
                </a:r>
              </a:p>
            </p:txBody>
          </p:sp>
          <p:sp>
            <p:nvSpPr>
              <p:cNvPr id="316438" name="Rectangle 28"/>
              <p:cNvSpPr>
                <a:spLocks noChangeArrowheads="1"/>
              </p:cNvSpPr>
              <p:nvPr/>
            </p:nvSpPr>
            <p:spPr bwMode="auto">
              <a:xfrm>
                <a:off x="9775300" y="2922238"/>
                <a:ext cx="473483" cy="401378"/>
              </a:xfrm>
              <a:prstGeom prst="rect">
                <a:avLst/>
              </a:prstGeom>
              <a:solidFill>
                <a:srgbClr val="CCFF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3</a:t>
                </a:r>
                <a:r>
                  <a:rPr kumimoji="1" lang="ko-KR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대</a:t>
                </a:r>
                <a:endParaRPr kumimoji="1" lang="ko-KR" altLang="en-US" sz="1800" b="1" i="0" u="none" strike="noStrike" kern="1200" cap="none" spc="0" normalizeH="0" baseline="3000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13" name="그룹 12"/>
            <p:cNvGrpSpPr/>
            <p:nvPr/>
          </p:nvGrpSpPr>
          <p:grpSpPr>
            <a:xfrm>
              <a:off x="7505842" y="1157732"/>
              <a:ext cx="4677596" cy="3655682"/>
              <a:chOff x="7505842" y="1157732"/>
              <a:chExt cx="4677596" cy="3655682"/>
            </a:xfrm>
          </p:grpSpPr>
          <p:sp>
            <p:nvSpPr>
              <p:cNvPr id="316426" name="Line 35"/>
              <p:cNvSpPr>
                <a:spLocks noChangeShapeType="1"/>
              </p:cNvSpPr>
              <p:nvPr/>
            </p:nvSpPr>
            <p:spPr bwMode="auto">
              <a:xfrm>
                <a:off x="7529482" y="2710261"/>
                <a:ext cx="4405015" cy="1"/>
              </a:xfrm>
              <a:prstGeom prst="line">
                <a:avLst/>
              </a:prstGeom>
              <a:noFill/>
              <a:ln w="76200">
                <a:solidFill>
                  <a:srgbClr val="FFFF00"/>
                </a:solidFill>
                <a:round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316428" name="Rectangle 37" descr="편지지"/>
              <p:cNvSpPr>
                <a:spLocks noChangeArrowheads="1"/>
              </p:cNvSpPr>
              <p:nvPr/>
            </p:nvSpPr>
            <p:spPr bwMode="auto">
              <a:xfrm>
                <a:off x="7574009" y="1157732"/>
                <a:ext cx="4609429" cy="1247602"/>
              </a:xfrm>
              <a:prstGeom prst="rect">
                <a:avLst/>
              </a:prstGeom>
              <a:solidFill>
                <a:srgbClr val="CCFFCC"/>
              </a:solidFill>
              <a:ln w="2857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ko-KR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전문 </a:t>
                </a:r>
                <a:r>
                  <a:rPr kumimoji="1" lang="ko-KR" alt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육종가에</a:t>
                </a:r>
                <a:r>
                  <a:rPr kumimoji="1" lang="ko-KR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 의한 </a:t>
                </a:r>
                <a:r>
                  <a:rPr kumimoji="1" lang="ko-KR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상업적</a:t>
                </a:r>
                <a:r>
                  <a:rPr kumimoji="1" lang="ko-KR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 육종</a:t>
                </a:r>
              </a:p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(</a:t>
                </a:r>
                <a:r>
                  <a:rPr kumimoji="1" lang="ko-KR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약 </a:t>
                </a:r>
                <a:r>
                  <a:rPr kumimoji="1" lang="ko-KR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백 년</a:t>
                </a:r>
                <a:r>
                  <a:rPr kumimoji="1" lang="ko-KR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 간</a:t>
                </a:r>
                <a:r>
                  <a:rPr kumimoji="1" lang="en-US" altLang="ko-KR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)</a:t>
                </a:r>
              </a:p>
            </p:txBody>
          </p:sp>
          <p:sp>
            <p:nvSpPr>
              <p:cNvPr id="316430" name="Rectangle 39"/>
              <p:cNvSpPr>
                <a:spLocks noChangeArrowheads="1"/>
              </p:cNvSpPr>
              <p:nvPr/>
            </p:nvSpPr>
            <p:spPr bwMode="auto">
              <a:xfrm>
                <a:off x="7657547" y="3388596"/>
                <a:ext cx="983038" cy="1424818"/>
              </a:xfrm>
              <a:prstGeom prst="rect">
                <a:avLst/>
              </a:prstGeom>
              <a:solidFill>
                <a:srgbClr val="FFFFCC"/>
              </a:solidFill>
              <a:ln w="952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굴림"/>
                    <a:ea typeface="굴림"/>
                    <a:cs typeface="+mn-cs"/>
                  </a:rPr>
                  <a:t>1900</a:t>
                </a:r>
              </a:p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en-US" altLang="ko-KR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굴림"/>
                  <a:ea typeface="굴림"/>
                  <a:cs typeface="+mn-cs"/>
                </a:endParaRPr>
              </a:p>
              <a:p>
                <a:pPr marL="0" marR="0" lvl="0" indent="0" algn="ctr" defTabSz="914400" rtl="0" eaLnBrk="1" fontAlgn="base" latinLnBrk="1" hangingPunct="1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ko-KR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굴림"/>
                    <a:ea typeface="굴림"/>
                    <a:cs typeface="+mn-cs"/>
                  </a:rPr>
                  <a:t>멘델법칙</a:t>
                </a:r>
              </a:p>
              <a:p>
                <a:pPr marL="0" marR="0" lvl="0" indent="0" algn="ctr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ko-KR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FF"/>
                    </a:solidFill>
                    <a:effectLst/>
                    <a:uLnTx/>
                    <a:uFillTx/>
                    <a:latin typeface="굴림"/>
                    <a:ea typeface="굴림"/>
                    <a:cs typeface="+mn-cs"/>
                  </a:rPr>
                  <a:t>재발견</a:t>
                </a:r>
              </a:p>
            </p:txBody>
          </p:sp>
          <p:sp>
            <p:nvSpPr>
              <p:cNvPr id="316431" name="Rectangle 40"/>
              <p:cNvSpPr>
                <a:spLocks noChangeArrowheads="1"/>
              </p:cNvSpPr>
              <p:nvPr/>
            </p:nvSpPr>
            <p:spPr bwMode="auto">
              <a:xfrm>
                <a:off x="7657547" y="2908973"/>
                <a:ext cx="529934" cy="496205"/>
              </a:xfrm>
              <a:prstGeom prst="rect">
                <a:avLst/>
              </a:prstGeom>
              <a:solidFill>
                <a:srgbClr val="CCFF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굴림"/>
                    <a:ea typeface="굴림"/>
                    <a:cs typeface="+mn-cs"/>
                  </a:rPr>
                  <a:t> </a:t>
                </a:r>
                <a:r>
                  <a:rPr kumimoji="1" lang="en-US" altLang="ko-K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굴림"/>
                    <a:ea typeface="굴림"/>
                    <a:cs typeface="+mn-cs"/>
                  </a:rPr>
                  <a:t>2</a:t>
                </a:r>
                <a:r>
                  <a:rPr kumimoji="1" lang="ko-KR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굴림"/>
                    <a:ea typeface="굴림"/>
                    <a:cs typeface="+mn-cs"/>
                  </a:rPr>
                  <a:t>대</a:t>
                </a:r>
                <a:r>
                  <a:rPr kumimoji="1" lang="ko-KR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굴림"/>
                    <a:ea typeface="굴림"/>
                    <a:cs typeface="+mn-cs"/>
                  </a:rPr>
                  <a:t> </a:t>
                </a:r>
              </a:p>
            </p:txBody>
          </p:sp>
          <p:sp>
            <p:nvSpPr>
              <p:cNvPr id="316432" name="Line 41"/>
              <p:cNvSpPr>
                <a:spLocks noChangeShapeType="1"/>
              </p:cNvSpPr>
              <p:nvPr/>
            </p:nvSpPr>
            <p:spPr bwMode="auto">
              <a:xfrm flipH="1">
                <a:off x="7505842" y="2199832"/>
                <a:ext cx="0" cy="907348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굴림"/>
                  <a:ea typeface="굴림"/>
                  <a:cs typeface="+mn-cs"/>
                </a:endParaRPr>
              </a:p>
            </p:txBody>
          </p:sp>
        </p:grpSp>
        <p:sp>
          <p:nvSpPr>
            <p:cNvPr id="14" name="화살표: 오른쪽 13"/>
            <p:cNvSpPr/>
            <p:nvPr/>
          </p:nvSpPr>
          <p:spPr bwMode="auto">
            <a:xfrm>
              <a:off x="153092" y="4643906"/>
              <a:ext cx="3862552" cy="1009766"/>
            </a:xfrm>
            <a:prstGeom prst="rightArrow">
              <a:avLst/>
            </a:prstGeom>
            <a:solidFill>
              <a:srgbClr val="FFFFCC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종의</a:t>
              </a:r>
              <a:r>
                <a:rPr kumimoji="1" lang="en-US" altLang="ko-KR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분화</a:t>
              </a:r>
            </a:p>
          </p:txBody>
        </p:sp>
        <p:sp>
          <p:nvSpPr>
            <p:cNvPr id="49" name="화살표: 오른쪽 48"/>
            <p:cNvSpPr/>
            <p:nvPr/>
          </p:nvSpPr>
          <p:spPr bwMode="auto">
            <a:xfrm>
              <a:off x="4042539" y="4708597"/>
              <a:ext cx="6714465" cy="1009766"/>
            </a:xfrm>
            <a:prstGeom prst="rightArrow">
              <a:avLst/>
            </a:prstGeom>
            <a:solidFill>
              <a:srgbClr val="FFFFCC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종내</a:t>
              </a:r>
              <a:r>
                <a:rPr kumimoji="1" lang="en-US" altLang="ko-KR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種內</a:t>
              </a:r>
              <a:r>
                <a:rPr kumimoji="1" lang="en-US" altLang="ko-KR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r>
                <a:rPr kumimoji="1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의 변이만 활용</a:t>
              </a:r>
            </a:p>
          </p:txBody>
        </p:sp>
      </p:grpSp>
      <p:sp>
        <p:nvSpPr>
          <p:cNvPr id="17" name="말풍선: 사각형 16"/>
          <p:cNvSpPr/>
          <p:nvPr/>
        </p:nvSpPr>
        <p:spPr bwMode="auto">
          <a:xfrm>
            <a:off x="1625600" y="4845239"/>
            <a:ext cx="10205370" cy="1718710"/>
          </a:xfrm>
          <a:prstGeom prst="wedgeRectCallout">
            <a:avLst>
              <a:gd name="adj1" fmla="val 43144"/>
              <a:gd name="adj2" fmla="val -139325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작믈육종</a:t>
            </a:r>
            <a:r>
              <a:rPr kumimoji="1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역사상 최초로 인간이 </a:t>
            </a:r>
            <a:r>
              <a:rPr kumimoji="1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‘</a:t>
            </a:r>
            <a:r>
              <a:rPr kumimoji="1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종간의 생식장벽</a:t>
            </a:r>
            <a:r>
              <a:rPr kumimoji="1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’</a:t>
            </a:r>
            <a:r>
              <a:rPr kumimoji="1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을 극복하여 </a:t>
            </a:r>
            <a:endParaRPr kumimoji="1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박테리아의 유전자를 고등식물로 옮겨와</a:t>
            </a:r>
            <a:r>
              <a:rPr kumimoji="1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</a:t>
            </a:r>
            <a:r>
              <a:rPr kumimoji="1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를 개발하였고</a:t>
            </a:r>
            <a:r>
              <a:rPr kumimoji="1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</a:p>
          <a:p>
            <a:pPr marL="0" marR="0" lvl="0" indent="0" algn="ct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이를 </a:t>
            </a:r>
            <a:r>
              <a:rPr kumimoji="1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</a:t>
            </a:r>
            <a:r>
              <a:rPr kumimoji="1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억</a:t>
            </a:r>
            <a:r>
              <a:rPr kumimoji="1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8</a:t>
            </a:r>
            <a:r>
              <a:rPr kumimoji="1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천만 </a:t>
            </a:r>
            <a:r>
              <a:rPr kumimoji="1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ha</a:t>
            </a:r>
            <a:r>
              <a:rPr kumimoji="1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의 농가 포장에서 재배하여 농민이 크게 </a:t>
            </a:r>
            <a:r>
              <a:rPr kumimoji="1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돈</a:t>
            </a:r>
            <a:r>
              <a:rPr kumimoji="1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을 벌었다</a:t>
            </a:r>
            <a:r>
              <a:rPr kumimoji="1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55329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/>
          <p:cNvGrpSpPr/>
          <p:nvPr/>
        </p:nvGrpSpPr>
        <p:grpSpPr>
          <a:xfrm>
            <a:off x="6119159" y="78828"/>
            <a:ext cx="5972998" cy="6549077"/>
            <a:chOff x="5788078" y="78828"/>
            <a:chExt cx="5972998" cy="6549077"/>
          </a:xfrm>
        </p:grpSpPr>
        <p:grpSp>
          <p:nvGrpSpPr>
            <p:cNvPr id="11" name="그룹 10"/>
            <p:cNvGrpSpPr/>
            <p:nvPr/>
          </p:nvGrpSpPr>
          <p:grpSpPr>
            <a:xfrm>
              <a:off x="5788078" y="78828"/>
              <a:ext cx="5857542" cy="6549077"/>
              <a:chOff x="4211526" y="230989"/>
              <a:chExt cx="5894169" cy="6549077"/>
            </a:xfrm>
          </p:grpSpPr>
          <p:grpSp>
            <p:nvGrpSpPr>
              <p:cNvPr id="7" name="그룹 6"/>
              <p:cNvGrpSpPr/>
              <p:nvPr/>
            </p:nvGrpSpPr>
            <p:grpSpPr>
              <a:xfrm>
                <a:off x="4211526" y="230989"/>
                <a:ext cx="5894169" cy="6549077"/>
                <a:chOff x="2855693" y="210535"/>
                <a:chExt cx="5894169" cy="6549077"/>
              </a:xfrm>
            </p:grpSpPr>
            <p:pic>
              <p:nvPicPr>
                <p:cNvPr id="5" name="그림 4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2855693" y="210535"/>
                  <a:ext cx="5894169" cy="6549077"/>
                </a:xfrm>
                <a:prstGeom prst="rect">
                  <a:avLst/>
                </a:prstGeom>
              </p:spPr>
            </p:pic>
            <p:pic>
              <p:nvPicPr>
                <p:cNvPr id="6" name="그림 5"/>
                <p:cNvPicPr>
                  <a:picLocks noChangeAspect="1"/>
                </p:cNvPicPr>
                <p:nvPr/>
              </p:nvPicPr>
              <p:blipFill rotWithShape="1">
                <a:blip r:embed="rId3"/>
                <a:srcRect l="74429" b="8869"/>
                <a:stretch/>
              </p:blipFill>
              <p:spPr>
                <a:xfrm>
                  <a:off x="5683608" y="210535"/>
                  <a:ext cx="624488" cy="924582"/>
                </a:xfrm>
                <a:prstGeom prst="rect">
                  <a:avLst/>
                </a:prstGeom>
              </p:spPr>
            </p:pic>
          </p:grpSp>
          <p:pic>
            <p:nvPicPr>
              <p:cNvPr id="10" name="그림 9"/>
              <p:cNvPicPr>
                <a:picLocks noChangeAspect="1"/>
              </p:cNvPicPr>
              <p:nvPr/>
            </p:nvPicPr>
            <p:blipFill rotWithShape="1">
              <a:blip r:embed="rId4"/>
              <a:srcRect l="13813" t="2978" r="51483" b="57011"/>
              <a:stretch/>
            </p:blipFill>
            <p:spPr>
              <a:xfrm>
                <a:off x="4351283" y="467471"/>
                <a:ext cx="1119352" cy="967912"/>
              </a:xfrm>
              <a:prstGeom prst="rect">
                <a:avLst/>
              </a:prstGeom>
            </p:spPr>
          </p:pic>
        </p:grpSp>
        <p:sp>
          <p:nvSpPr>
            <p:cNvPr id="14" name="TextBox 13"/>
            <p:cNvSpPr txBox="1"/>
            <p:nvPr/>
          </p:nvSpPr>
          <p:spPr>
            <a:xfrm>
              <a:off x="9802633" y="6166240"/>
              <a:ext cx="19584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진화 계통수</a:t>
              </a:r>
            </a:p>
          </p:txBody>
        </p:sp>
      </p:grpSp>
      <p:sp>
        <p:nvSpPr>
          <p:cNvPr id="8" name="화살표: 아래쪽 7"/>
          <p:cNvSpPr/>
          <p:nvPr/>
        </p:nvSpPr>
        <p:spPr bwMode="auto">
          <a:xfrm rot="513289">
            <a:off x="8706993" y="804465"/>
            <a:ext cx="819807" cy="5228733"/>
          </a:xfrm>
          <a:prstGeom prst="downArrow">
            <a:avLst/>
          </a:prstGeom>
          <a:solidFill>
            <a:srgbClr val="0000CC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인슈린</a:t>
            </a: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유전자를</a:t>
            </a: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대장균으로</a:t>
            </a:r>
          </a:p>
        </p:txBody>
      </p:sp>
      <p:sp>
        <p:nvSpPr>
          <p:cNvPr id="9" name="화살표: 위쪽 8"/>
          <p:cNvSpPr/>
          <p:nvPr/>
        </p:nvSpPr>
        <p:spPr bwMode="auto">
          <a:xfrm rot="20575877">
            <a:off x="7148002" y="809639"/>
            <a:ext cx="819807" cy="5218386"/>
          </a:xfrm>
          <a:prstGeom prst="upArrow">
            <a:avLst/>
          </a:prstGeom>
          <a:solidFill>
            <a:srgbClr val="0000CC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제초제 내성과</a:t>
            </a: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Bt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를</a:t>
            </a: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고등식물로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3422" y="87653"/>
            <a:ext cx="5731837" cy="6340197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</a:t>
            </a: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의 작물육종역사상의 의의</a:t>
            </a:r>
            <a:endParaRPr kumimoji="0" lang="en-US" altLang="ko-KR" sz="2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457200" marR="0" lvl="0" indent="-4572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생물계에는 종간의 유전자의 자유로운 이동을 막기 위한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‘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종간의 생식장벽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’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 있다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457200" marR="0" lvl="0" indent="-4572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지난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10,000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여년간 우리 인간은 이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‘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종간의 생식장벽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‘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때문에 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종내의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유전적 변이만을 육종에 활용할 수 밖에 없었다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457200" marR="0" lvl="0" indent="-4572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그러나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형질전환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기술이 이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‘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종간의 생식장벽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’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극복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할 수 있게 하였다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드디어 육종가의 오랜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꿈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인 종간의 유전자 활용을 실행할 수 있게 되였다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 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457200" marR="0" lvl="0" indent="-4572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 형질전환 기술이 앞으로 인류의 기아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해결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과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복지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향상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에 매우 유용하게 활용될 것이다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2215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/>
          <p:cNvGrpSpPr/>
          <p:nvPr/>
        </p:nvGrpSpPr>
        <p:grpSpPr>
          <a:xfrm>
            <a:off x="329673" y="393266"/>
            <a:ext cx="8863424" cy="6120549"/>
            <a:chOff x="1475721" y="368882"/>
            <a:chExt cx="8863424" cy="6120549"/>
          </a:xfrm>
        </p:grpSpPr>
        <p:grpSp>
          <p:nvGrpSpPr>
            <p:cNvPr id="4" name="그룹 3"/>
            <p:cNvGrpSpPr/>
            <p:nvPr/>
          </p:nvGrpSpPr>
          <p:grpSpPr>
            <a:xfrm>
              <a:off x="1475721" y="368882"/>
              <a:ext cx="8863424" cy="6120549"/>
              <a:chOff x="1219689" y="368882"/>
              <a:chExt cx="8863424" cy="6120549"/>
            </a:xfrm>
          </p:grpSpPr>
          <p:pic>
            <p:nvPicPr>
              <p:cNvPr id="2" name="그림 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235675" y="866185"/>
                <a:ext cx="8847438" cy="5623246"/>
              </a:xfrm>
              <a:prstGeom prst="rect">
                <a:avLst/>
              </a:prstGeom>
            </p:spPr>
          </p:pic>
          <p:sp>
            <p:nvSpPr>
              <p:cNvPr id="3" name="TextBox 2"/>
              <p:cNvSpPr txBox="1"/>
              <p:nvPr/>
            </p:nvSpPr>
            <p:spPr>
              <a:xfrm flipH="1">
                <a:off x="1219689" y="368882"/>
                <a:ext cx="8863423" cy="830997"/>
              </a:xfrm>
              <a:prstGeom prst="rect">
                <a:avLst/>
              </a:prstGeom>
              <a:solidFill>
                <a:srgbClr val="FFFFFF"/>
              </a:solidFill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F0502020204030204"/>
                    <a:ea typeface="맑은 고딕" panose="020B0503020000020004" pitchFamily="50" charset="-127"/>
                    <a:cs typeface="+mn-cs"/>
                  </a:rPr>
                  <a:t>GMO </a:t>
                </a:r>
                <a:r>
                  <a:rPr kumimoji="0" lang="ko-KR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F0502020204030204"/>
                    <a:ea typeface="맑은 고딕" panose="020B0503020000020004" pitchFamily="50" charset="-127"/>
                    <a:cs typeface="+mn-cs"/>
                  </a:rPr>
                  <a:t>포함 새로운 기술</a:t>
                </a:r>
                <a:r>
                  <a:rPr kumimoji="0" lang="en-US" altLang="ko-KR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F0502020204030204"/>
                    <a:ea typeface="맑은 고딕" panose="020B0503020000020004" pitchFamily="50" charset="-127"/>
                    <a:cs typeface="+mn-cs"/>
                  </a:rPr>
                  <a:t>(</a:t>
                </a:r>
                <a:r>
                  <a:rPr kumimoji="0" lang="ko-KR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F0502020204030204"/>
                    <a:ea typeface="맑은 고딕" panose="020B0503020000020004" pitchFamily="50" charset="-127"/>
                    <a:cs typeface="+mn-cs"/>
                  </a:rPr>
                  <a:t>상품</a:t>
                </a:r>
                <a:r>
                  <a:rPr kumimoji="0" lang="en-US" altLang="ko-KR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F0502020204030204"/>
                    <a:ea typeface="맑은 고딕" panose="020B0503020000020004" pitchFamily="50" charset="-127"/>
                    <a:cs typeface="+mn-cs"/>
                  </a:rPr>
                  <a:t>, </a:t>
                </a:r>
                <a:r>
                  <a:rPr kumimoji="0" lang="ko-KR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F0502020204030204"/>
                    <a:ea typeface="맑은 고딕" panose="020B0503020000020004" pitchFamily="50" charset="-127"/>
                    <a:cs typeface="+mn-cs"/>
                  </a:rPr>
                  <a:t>서비스</a:t>
                </a:r>
                <a:r>
                  <a:rPr kumimoji="0" lang="en-US" altLang="ko-KR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F0502020204030204"/>
                    <a:ea typeface="맑은 고딕" panose="020B0503020000020004" pitchFamily="50" charset="-127"/>
                    <a:cs typeface="+mn-cs"/>
                  </a:rPr>
                  <a:t>)</a:t>
                </a:r>
                <a:r>
                  <a:rPr kumimoji="0" lang="ko-KR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F0502020204030204"/>
                    <a:ea typeface="맑은 고딕" panose="020B0503020000020004" pitchFamily="50" charset="-127"/>
                    <a:cs typeface="+mn-cs"/>
                  </a:rPr>
                  <a:t>의 </a:t>
                </a:r>
                <a:r>
                  <a:rPr kumimoji="0" lang="en-US" altLang="ko-KR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F0502020204030204"/>
                    <a:ea typeface="맑은 고딕" panose="020B0503020000020004" pitchFamily="50" charset="-127"/>
                    <a:cs typeface="+mn-cs"/>
                  </a:rPr>
                  <a:t>life cycle </a:t>
                </a:r>
                <a:endParaRPr kumimoji="0" lang="ko-KR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5244008" y="6179738"/>
              <a:ext cx="1262100" cy="307777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시 간</a:t>
              </a: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2060448" y="1536192"/>
              <a:ext cx="1792224" cy="107289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4059758" y="1536192"/>
              <a:ext cx="1792224" cy="107289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5997895" y="1524000"/>
              <a:ext cx="1792224" cy="87412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8020050" y="1306611"/>
              <a:ext cx="1792224" cy="107289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1040815" y="1150990"/>
            <a:ext cx="7451376" cy="1308098"/>
            <a:chOff x="1929190" y="1189934"/>
            <a:chExt cx="7451376" cy="1308098"/>
          </a:xfrm>
        </p:grpSpPr>
        <p:sp>
          <p:nvSpPr>
            <p:cNvPr id="5" name="TextBox 4"/>
            <p:cNvSpPr txBox="1"/>
            <p:nvPr/>
          </p:nvSpPr>
          <p:spPr>
            <a:xfrm>
              <a:off x="1929190" y="1201795"/>
              <a:ext cx="1557495" cy="1296237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도입기</a:t>
              </a:r>
              <a:endPara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판매 낮음</a:t>
              </a:r>
              <a:endPara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비용 높음</a:t>
              </a:r>
              <a:endPara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이윤 없음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882860" y="1205370"/>
              <a:ext cx="1557495" cy="1292662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성장기</a:t>
              </a:r>
              <a:endPara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판매 증가</a:t>
              </a:r>
              <a:endPara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비용 감소</a:t>
              </a:r>
              <a:endPara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이윤 발생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682144" y="1189934"/>
              <a:ext cx="1899138" cy="1292662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성숙기</a:t>
              </a:r>
              <a:endPara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높은 판매 유지</a:t>
              </a:r>
              <a:endPara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비용 감소</a:t>
              </a:r>
              <a:endPara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이윤 증가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823071" y="1205370"/>
              <a:ext cx="1557495" cy="1292662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쇠퇴기</a:t>
              </a:r>
              <a:endPara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판매 감소</a:t>
              </a:r>
              <a:endPara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비용 고정</a:t>
              </a:r>
              <a:endPara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이윤 감소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3188612" y="5156688"/>
            <a:ext cx="5364273" cy="553998"/>
          </a:xfrm>
          <a:prstGeom prst="rect">
            <a:avLst/>
          </a:prstGeom>
          <a:solidFill>
            <a:srgbClr val="CCFFCC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지금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기술은 어느 단계에 와 있나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?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847321" y="441136"/>
            <a:ext cx="3184399" cy="5786199"/>
          </a:xfrm>
          <a:prstGeom prst="rect">
            <a:avLst/>
          </a:prstGeom>
          <a:solidFill>
            <a:srgbClr val="CDFEC6"/>
          </a:solidFill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제 판단으로는 현재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기술의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life cycle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의 단계는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성장기 중간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정도라고 생각합니다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즉 이제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시작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에 불과합니다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기술은 인류 최대의 관심사인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식량위기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를 극복하는데 필수적입니다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특히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이상기후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대처 방법으로서 의 잠재력은 지대합니다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 어린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새싹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 인류 발전에 제대로 기여하지 못하게 짓밟아 버리는 것은 인류 전체에 대한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범죄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행위라고 생각합니다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1190" y="393267"/>
            <a:ext cx="461665" cy="6118632"/>
          </a:xfrm>
          <a:prstGeom prst="rect">
            <a:avLst/>
          </a:prstGeom>
          <a:solidFill>
            <a:srgbClr val="FFFFFF"/>
          </a:solidFill>
        </p:spPr>
        <p:txBody>
          <a:bodyPr vert="eaVert"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판 매 고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418868" y="5736063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★</a:t>
            </a:r>
            <a:endParaRPr kumimoji="0" lang="ko-KR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3094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3.33333E-6 L 2.70833E-6 0.00023 C 0.01497 0.00672 0.00781 0.0051 0.02995 0.00186 C 0.09192 -0.00694 0.01276 0.00186 0.06992 -0.00416 C 0.07161 -0.00463 0.0733 -0.00509 0.075 -0.00602 C 0.07604 -0.00648 0.07695 -0.0074 0.07799 -0.0081 C 0.07968 -0.00879 0.08138 -0.00926 0.08294 -0.01018 C 0.08398 -0.01064 0.08502 -0.01134 0.08593 -0.01227 C 0.08724 -0.01273 0.08867 -0.01319 0.08997 -0.01412 C 0.09101 -0.01458 0.09192 -0.01574 0.09297 -0.0162 C 0.09427 -0.01689 0.0957 -0.01736 0.097 -0.01828 L 0.10599 -0.0243 C 0.10703 -0.02477 0.10794 -0.02592 0.10898 -0.02615 L 0.11705 -0.02824 L 0.12304 -0.03217 C 0.12396 -0.03287 0.12513 -0.03287 0.12604 -0.03426 C 0.12695 -0.03541 0.12786 -0.03703 0.12903 -0.03819 C 0.12995 -0.03912 0.13112 -0.03912 0.13203 -0.04027 C 0.13307 -0.0412 0.13385 -0.04328 0.13489 -0.04421 C 0.13672 -0.04606 0.14101 -0.04838 0.14101 -0.04814 C 0.15039 -0.06713 0.13502 -0.03865 0.15 -0.05833 L 0.15573 -0.06643 L 0.16198 -0.0743 L 0.16471 -0.07847 C 0.16536 -0.08032 0.16575 -0.0831 0.16705 -0.08449 C 0.16875 -0.08657 0.17122 -0.08588 0.17278 -0.08842 L 0.17578 -0.09236 C 0.17669 -0.09444 0.17721 -0.09676 0.17799 -0.09861 C 0.17995 -0.10277 0.18216 -0.10555 0.18372 -0.11064 L 0.18997 -0.1287 C 0.19049 -0.13055 0.19075 -0.13333 0.19179 -0.13472 L 0.19479 -0.13865 C 0.19609 -0.14467 0.19583 -0.14537 0.19804 -0.15069 C 0.19896 -0.15277 0.2 -0.15416 0.20091 -0.15671 C 0.20234 -0.16064 0.20351 -0.16481 0.20508 -0.16875 C 0.20742 -0.17592 0.20651 -0.17268 0.20807 -0.1787 L 0.20807 -0.17824 L 0.20807 -0.1787 L 0.21211 -0.18449 " pathEditMode="relative" rAng="0" ptsTypes="AAAAAAAAAAAAAAAAAAAAAAAAAAAAAAAAAAAAA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9" y="-9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9" grpId="0" animBg="1"/>
      <p:bldP spid="13" grpId="0"/>
      <p:bldP spid="13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87006" name="Group 19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4036352332"/>
              </p:ext>
            </p:extLst>
          </p:nvPr>
        </p:nvGraphicFramePr>
        <p:xfrm>
          <a:off x="1169580" y="254857"/>
          <a:ext cx="10473071" cy="6316064"/>
        </p:xfrm>
        <a:graphic>
          <a:graphicData uri="http://schemas.openxmlformats.org/drawingml/2006/table">
            <a:tbl>
              <a:tblPr/>
              <a:tblGrid>
                <a:gridCol w="61881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849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15823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⑤ </a:t>
                      </a:r>
                      <a:r>
                        <a:rPr kumimoji="1" lang="ko-KR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지금의 </a:t>
                      </a:r>
                      <a:r>
                        <a:rPr kumimoji="1" lang="en-US" altLang="ko-KR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GMO</a:t>
                      </a:r>
                      <a:r>
                        <a:rPr kumimoji="1" lang="ko-KR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는 시작에 불과하다</a:t>
                      </a:r>
                      <a:r>
                        <a:rPr kumimoji="1" lang="en-US" altLang="ko-KR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  <a:p>
                      <a:pPr marL="1257300" marR="0" lvl="2" indent="-34290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</a:pPr>
                      <a:r>
                        <a:rPr kumimoji="1" lang="ko-KR" alt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전통육종가가</a:t>
                      </a:r>
                      <a:r>
                        <a:rPr kumimoji="1" lang="ko-KR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꿈꾸는 육종의  혁신 기술들 </a:t>
                      </a:r>
                      <a:r>
                        <a:rPr kumimoji="1" lang="en-US" altLang="ko-K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일부 중복됨</a:t>
                      </a:r>
                      <a:r>
                        <a:rPr kumimoji="1" lang="en-US" altLang="ko-K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1" lang="ko-KR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kumimoji="1" lang="ko-KR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endParaRPr kumimoji="1" lang="ko-KR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  </a:t>
                      </a: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육종의 </a:t>
                      </a: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efficiency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</a:t>
                      </a: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precision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을 높이는 방법</a:t>
                      </a: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88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연구 과제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기대 효과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04269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①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새로운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allele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탄생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mechanism 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규명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유전적 변이확대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56267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②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Crossing-over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value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 높이는 방법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linkage drag 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해결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5208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③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Site-directed mutagenesis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방법의 식물육종 활용   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돌연변이 육종의 효율성 획기적 제고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85307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④  NBT (New Breeding Technique (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야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가지 연구 중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11011004"/>
                  </a:ext>
                </a:extLst>
              </a:tr>
              <a:tr h="712381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⑤  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유전자 가위 기법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(CRISPR-Cas 9 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기법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</a:p>
                    <a:p>
                      <a:pPr marL="457200" marR="0" lvl="1" indent="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형질전환 방법의 획기적 개선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특정 위치에 삽입 등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생명공학육종 효율성 획기적 향상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51771935"/>
                  </a:ext>
                </a:extLst>
              </a:tr>
              <a:tr h="556267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⑥ </a:t>
                      </a:r>
                      <a:r>
                        <a:rPr kumimoji="1" lang="en-US" altLang="ko-KR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Heterosis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mechanism  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규명과 활용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잡종강세 육종의 과학화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56267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⑦ 분리집단의 모든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loci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에서 각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allele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값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기능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측정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 </a:t>
                      </a: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QTL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한계의 극복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32992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⑦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MAB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(marker-assisted breeding)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에서 </a:t>
                      </a: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GAB</a:t>
                      </a:r>
                      <a:endParaRPr kumimoji="1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457200" marR="0" lvl="1" indent="0" algn="l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(genomics-assisted breeding)</a:t>
                      </a: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으로의 발전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육종의 과학화 </a:t>
                      </a:r>
                    </a:p>
                  </a:txBody>
                  <a:tcPr marT="45716" marB="45716" anchor="ctr" horzOverflow="overflow">
                    <a:lnL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54305" name="TextBox 2"/>
          <p:cNvSpPr txBox="1">
            <a:spLocks noChangeArrowheads="1"/>
          </p:cNvSpPr>
          <p:nvPr/>
        </p:nvSpPr>
        <p:spPr bwMode="auto">
          <a:xfrm>
            <a:off x="10623550" y="6934680"/>
            <a:ext cx="1568450" cy="369887"/>
          </a:xfrm>
          <a:prstGeom prst="rect">
            <a:avLst/>
          </a:prstGeom>
          <a:solidFill>
            <a:srgbClr val="FFFFCC"/>
          </a:solidFill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굴림" pitchFamily="50" charset="-127"/>
                <a:cs typeface="+mn-cs"/>
              </a:rPr>
              <a:t>박효근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굴림" pitchFamily="50" charset="-127"/>
                <a:cs typeface="+mn-cs"/>
              </a:rPr>
              <a:t>,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굴림" pitchFamily="50" charset="-127"/>
                <a:cs typeface="+mn-cs"/>
              </a:rPr>
              <a:t> 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굴림" pitchFamily="50" charset="-127"/>
                <a:cs typeface="+mn-cs"/>
              </a:rPr>
              <a:t>2006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89967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9751" y="890118"/>
            <a:ext cx="11070370" cy="4549451"/>
          </a:xfrm>
          <a:prstGeom prst="rect">
            <a:avLst/>
          </a:prstGeom>
          <a:solidFill>
            <a:srgbClr val="FFFFCC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514350" marR="0" lvl="0" indent="-5143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romanUcPeriod"/>
              <a:tabLst/>
              <a:defRPr/>
            </a:pP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514350" marR="0" lvl="0" indent="-51435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romanUcPeriod" startAt="4"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21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세기 우리 한국은 연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150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억 달러의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종자 시장에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진출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해야 한다  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IV-(1). 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상업적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품종 개발의 전 과정 개요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  </a:t>
            </a:r>
          </a:p>
          <a:p>
            <a:pPr marL="457200" marR="0" lvl="1" indent="0" algn="l" defTabSz="914400" rtl="0"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IV-(2). 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세계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종자 시장의 규모와 성장 가능성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457200" marR="0" lvl="1" indent="0" algn="l" defTabSz="914400" rtl="0"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IV-(3). 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세계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종자 시장의 독과점 현황과 진입에 대한 각종 장벽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457200" marR="0" lvl="1" indent="0" algn="l" defTabSz="914400" rtl="0"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IV-(4). 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치열한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종자 시장의 경쟁과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종자 시장에서 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우점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품종의 결정 요인 분석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457200" marR="0" lvl="1" indent="0" algn="l" defTabSz="914400" rtl="0" eaLnBrk="1" fontAlgn="auto" latinLnBrk="1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IV-(5). 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우리 한국의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150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억 달러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종자 시장 진출 가능성과 방법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801217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31494" y="282142"/>
            <a:ext cx="11864050" cy="6401753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IV-(1). 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상업적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품종 개발의 전 과정 개요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미국의 경우를 중심으로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 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457200" marR="0" lvl="1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457200" marR="0" lvl="1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457200" marR="0" lvl="1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457200" marR="0" lvl="1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457200" marR="0" lvl="1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</a:p>
          <a:p>
            <a:pPr marL="0" marR="0" lvl="0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358139" y="1056074"/>
            <a:ext cx="11424212" cy="1246495"/>
            <a:chOff x="381965" y="1031875"/>
            <a:chExt cx="11424212" cy="1246495"/>
          </a:xfrm>
        </p:grpSpPr>
        <p:sp>
          <p:nvSpPr>
            <p:cNvPr id="7" name="TextBox 6"/>
            <p:cNvSpPr txBox="1"/>
            <p:nvPr/>
          </p:nvSpPr>
          <p:spPr>
            <a:xfrm>
              <a:off x="381965" y="1297234"/>
              <a:ext cx="1539433" cy="784830"/>
            </a:xfrm>
            <a:prstGeom prst="rect">
              <a:avLst/>
            </a:prstGeom>
            <a:solidFill>
              <a:srgbClr val="EBFFFF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목적 유전자</a:t>
              </a:r>
              <a:endPara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발견 및 가공</a:t>
              </a:r>
            </a:p>
          </p:txBody>
        </p:sp>
        <p:sp>
          <p:nvSpPr>
            <p:cNvPr id="8" name="화살표: 오른쪽 7"/>
            <p:cNvSpPr/>
            <p:nvPr/>
          </p:nvSpPr>
          <p:spPr>
            <a:xfrm>
              <a:off x="2060296" y="1597305"/>
              <a:ext cx="670737" cy="202501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784009" y="1324419"/>
              <a:ext cx="1435854" cy="784830"/>
            </a:xfrm>
            <a:prstGeom prst="rect">
              <a:avLst/>
            </a:prstGeom>
            <a:solidFill>
              <a:srgbClr val="EBFFFF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목적 작물로 </a:t>
              </a:r>
              <a:endPara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형질전환</a:t>
              </a:r>
            </a:p>
          </p:txBody>
        </p:sp>
        <p:sp>
          <p:nvSpPr>
            <p:cNvPr id="10" name="화살표: 오른쪽 9"/>
            <p:cNvSpPr/>
            <p:nvPr/>
          </p:nvSpPr>
          <p:spPr>
            <a:xfrm>
              <a:off x="4352082" y="1579819"/>
              <a:ext cx="670737" cy="219987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39164" y="1193458"/>
              <a:ext cx="1307936" cy="923330"/>
            </a:xfrm>
            <a:prstGeom prst="rect">
              <a:avLst/>
            </a:prstGeom>
            <a:solidFill>
              <a:srgbClr val="EBFFFF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해당 기관</a:t>
              </a:r>
              <a:endPara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신고 또는 등록</a:t>
              </a:r>
            </a:p>
          </p:txBody>
        </p:sp>
        <p:sp>
          <p:nvSpPr>
            <p:cNvPr id="12" name="화살표: 오른쪽 11"/>
            <p:cNvSpPr/>
            <p:nvPr/>
          </p:nvSpPr>
          <p:spPr>
            <a:xfrm>
              <a:off x="6513952" y="1591459"/>
              <a:ext cx="670737" cy="202502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7264601" y="1193458"/>
              <a:ext cx="1307936" cy="923330"/>
            </a:xfrm>
            <a:prstGeom prst="rect">
              <a:avLst/>
            </a:prstGeom>
            <a:solidFill>
              <a:srgbClr val="EBFFFF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Event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의</a:t>
              </a:r>
              <a:endPara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안전성 </a:t>
              </a:r>
              <a:endPara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검사</a:t>
              </a:r>
            </a:p>
          </p:txBody>
        </p:sp>
        <p:sp>
          <p:nvSpPr>
            <p:cNvPr id="14" name="화살표: 오른쪽 13"/>
            <p:cNvSpPr/>
            <p:nvPr/>
          </p:nvSpPr>
          <p:spPr>
            <a:xfrm>
              <a:off x="8719301" y="1579819"/>
              <a:ext cx="670737" cy="202502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536802" y="1031875"/>
              <a:ext cx="2269375" cy="1246495"/>
            </a:xfrm>
            <a:prstGeom prst="rect">
              <a:avLst/>
            </a:prstGeom>
            <a:solidFill>
              <a:srgbClr val="EBFFFF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각 지역의 우수 품종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계통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에 </a:t>
              </a:r>
              <a:r>
                <a:rPr kumimoji="0" lang="ko-KR" altLang="en-US" sz="1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여교잡</a:t>
              </a:r>
              <a:endPara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전통 육종 방법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313950" y="3616127"/>
            <a:ext cx="11654273" cy="2232275"/>
            <a:chOff x="313950" y="3616127"/>
            <a:chExt cx="11654273" cy="2232275"/>
          </a:xfrm>
        </p:grpSpPr>
        <p:sp>
          <p:nvSpPr>
            <p:cNvPr id="16" name="화살표: 오른쪽 15"/>
            <p:cNvSpPr/>
            <p:nvPr/>
          </p:nvSpPr>
          <p:spPr>
            <a:xfrm rot="20314338">
              <a:off x="313950" y="4305506"/>
              <a:ext cx="665945" cy="233069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913810" y="3616127"/>
              <a:ext cx="1800534" cy="986101"/>
            </a:xfrm>
            <a:prstGeom prst="rect">
              <a:avLst/>
            </a:prstGeom>
            <a:solidFill>
              <a:srgbClr val="EBFFFF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작물에 따라</a:t>
              </a:r>
              <a:endPara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F</a:t>
              </a:r>
              <a:r>
                <a:rPr kumimoji="0" lang="en-US" altLang="ko-KR" sz="1800" b="1" i="0" u="none" strike="noStrike" kern="1200" cap="none" spc="0" normalizeH="0" baseline="-2500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품종 개발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.</a:t>
              </a:r>
            </a:p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전통 육종 방법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36826" y="4887482"/>
              <a:ext cx="1777737" cy="939144"/>
            </a:xfrm>
            <a:prstGeom prst="rect">
              <a:avLst/>
            </a:prstGeom>
            <a:solidFill>
              <a:srgbClr val="EBFFFF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전이 특성의 </a:t>
              </a:r>
              <a:endPara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집적화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en-US" altLang="ko-KR" sz="1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Bt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경우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).</a:t>
              </a:r>
            </a:p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전통 육종 방법</a:t>
              </a:r>
              <a:r>
                <a:rPr kumimoji="0" lang="en-US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0" name="화살표: 오른쪽 19"/>
            <p:cNvSpPr/>
            <p:nvPr/>
          </p:nvSpPr>
          <p:spPr>
            <a:xfrm rot="1712302">
              <a:off x="315700" y="5074448"/>
              <a:ext cx="639986" cy="239746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1" name="오른쪽 중괄호 20"/>
            <p:cNvSpPr/>
            <p:nvPr/>
          </p:nvSpPr>
          <p:spPr>
            <a:xfrm>
              <a:off x="2881055" y="3616128"/>
              <a:ext cx="322043" cy="2232274"/>
            </a:xfrm>
            <a:prstGeom prst="rightBrace">
              <a:avLst>
                <a:gd name="adj1" fmla="val 40683"/>
                <a:gd name="adj2" fmla="val 51124"/>
              </a:avLst>
            </a:prstGeom>
            <a:ln w="57150">
              <a:solidFill>
                <a:srgbClr val="FF0000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534138" y="4101122"/>
              <a:ext cx="1960455" cy="1338828"/>
            </a:xfrm>
            <a:prstGeom prst="rect">
              <a:avLst/>
            </a:prstGeom>
            <a:solidFill>
              <a:srgbClr val="EBFFFF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판매용 종자 대량 생산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,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조제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포장 및 저장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.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3" name="화살표: 오른쪽 22"/>
            <p:cNvSpPr/>
            <p:nvPr/>
          </p:nvSpPr>
          <p:spPr>
            <a:xfrm>
              <a:off x="7901800" y="4730139"/>
              <a:ext cx="664361" cy="203163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4" name="화살표: 오른쪽 23"/>
            <p:cNvSpPr/>
            <p:nvPr/>
          </p:nvSpPr>
          <p:spPr>
            <a:xfrm>
              <a:off x="5604822" y="4697165"/>
              <a:ext cx="464904" cy="193577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143490" y="4276473"/>
              <a:ext cx="1663694" cy="939144"/>
            </a:xfrm>
            <a:prstGeom prst="rect">
              <a:avLst/>
            </a:prstGeom>
            <a:solidFill>
              <a:srgbClr val="EBFFFF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종자 시장에서 치열한 경쟁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8651187" y="4122908"/>
              <a:ext cx="1408827" cy="1361759"/>
            </a:xfrm>
            <a:prstGeom prst="rect">
              <a:avLst/>
            </a:prstGeom>
            <a:solidFill>
              <a:srgbClr val="EBFFFF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농가 재배 및 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GMO 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농산물 판매</a:t>
              </a:r>
            </a:p>
          </p:txBody>
        </p:sp>
        <p:cxnSp>
          <p:nvCxnSpPr>
            <p:cNvPr id="30" name="직선 화살표 연결선 29"/>
            <p:cNvCxnSpPr/>
            <p:nvPr/>
          </p:nvCxnSpPr>
          <p:spPr>
            <a:xfrm>
              <a:off x="3287214" y="4738138"/>
              <a:ext cx="212681" cy="23137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화살표: 오른쪽 30"/>
            <p:cNvSpPr/>
            <p:nvPr/>
          </p:nvSpPr>
          <p:spPr>
            <a:xfrm>
              <a:off x="10116279" y="4720296"/>
              <a:ext cx="622766" cy="213175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0762246" y="4113065"/>
              <a:ext cx="1205977" cy="1361759"/>
            </a:xfrm>
            <a:prstGeom prst="rect">
              <a:avLst/>
            </a:prstGeom>
            <a:solidFill>
              <a:srgbClr val="EBFFFF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최종 고객의 구매</a:t>
              </a:r>
              <a:endPara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및 소비</a:t>
              </a: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291966" y="2477235"/>
            <a:ext cx="2222399" cy="738664"/>
          </a:xfrm>
          <a:prstGeom prst="rect">
            <a:avLst/>
          </a:prstGeom>
          <a:solidFill>
            <a:srgbClr val="000000"/>
          </a:solidFill>
          <a:ln w="63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누적 수 </a:t>
            </a:r>
            <a:r>
              <a:rPr kumimoji="0" lang="ko-KR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만건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이상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현재 한국은 이 단계 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663624" y="2477235"/>
            <a:ext cx="2222399" cy="738664"/>
          </a:xfrm>
          <a:prstGeom prst="rect">
            <a:avLst/>
          </a:prstGeom>
          <a:solidFill>
            <a:srgbClr val="000000"/>
          </a:solidFill>
          <a:ln w="63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미국만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15,000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건 이상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외국 합계 천건 이상 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58139" y="5903045"/>
            <a:ext cx="11610084" cy="784830"/>
          </a:xfrm>
          <a:prstGeom prst="rect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21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세기 우리 한국의 농업생명공학분야의 최종 목표는 연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150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억 달러의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종자 시장에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진출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!</a:t>
            </a: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 목적 달성이 얼마나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어려운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과업인 것을 명확하게 알아야 한다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.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처음부터 이 모든 과정을 꽤 뚫어야 한다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!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4620059" y="3075505"/>
            <a:ext cx="6058830" cy="535889"/>
            <a:chOff x="4620059" y="3075505"/>
            <a:chExt cx="6058830" cy="535889"/>
          </a:xfrm>
        </p:grpSpPr>
        <p:sp>
          <p:nvSpPr>
            <p:cNvPr id="40" name="화살표: 오른쪽 39"/>
            <p:cNvSpPr/>
            <p:nvPr/>
          </p:nvSpPr>
          <p:spPr>
            <a:xfrm rot="9827427">
              <a:off x="4620059" y="3075505"/>
              <a:ext cx="6058830" cy="297028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 rot="20615943">
              <a:off x="7125126" y="3242062"/>
              <a:ext cx="16717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콩의 경우</a:t>
              </a: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6975337" y="2459083"/>
            <a:ext cx="2227294" cy="738664"/>
          </a:xfrm>
          <a:prstGeom prst="rect">
            <a:avLst/>
          </a:prstGeom>
          <a:solidFill>
            <a:srgbClr val="000000"/>
          </a:solidFill>
          <a:ln w="63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이 중 극소수만 신청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약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3,000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만 달러 소요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9509758" y="2356507"/>
            <a:ext cx="2222399" cy="1020216"/>
          </a:xfrm>
          <a:prstGeom prst="rect">
            <a:avLst/>
          </a:prstGeom>
          <a:solidFill>
            <a:srgbClr val="000000"/>
          </a:solidFill>
          <a:ln w="63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다국적 회사들이 수백억 달러 전통육종회사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M&amp;A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하는 이유</a:t>
            </a:r>
          </a:p>
        </p:txBody>
      </p:sp>
    </p:spTree>
    <p:extLst>
      <p:ext uri="{BB962C8B-B14F-4D97-AF65-F5344CB8AC3E}">
        <p14:creationId xmlns:p14="http://schemas.microsoft.com/office/powerpoint/2010/main" val="2517172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9" grpId="0" animBg="1"/>
      <p:bldP spid="37" grpId="0" animBg="1"/>
      <p:bldP spid="3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192193" y="777467"/>
            <a:ext cx="10001134" cy="5757750"/>
          </a:xfrm>
          <a:prstGeom prst="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19" name="차트 18"/>
          <p:cNvGraphicFramePr/>
          <p:nvPr>
            <p:extLst/>
          </p:nvPr>
        </p:nvGraphicFramePr>
        <p:xfrm>
          <a:off x="1945673" y="1339028"/>
          <a:ext cx="8343900" cy="5042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2537326" y="118513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억불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141078" y="5853683"/>
            <a:ext cx="7389795" cy="369332"/>
          </a:xfrm>
          <a:prstGeom prst="rect">
            <a:avLst/>
          </a:prstGeom>
          <a:solidFill>
            <a:srgbClr val="CCFFFF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1996       2000         2005         2010         2012            2015</a:t>
            </a: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562026" y="6545262"/>
            <a:ext cx="4966358" cy="307777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출저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박수철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2016.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생명공학 기술의 농업활용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일부 수정 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3375518" y="969058"/>
            <a:ext cx="7748086" cy="4884625"/>
            <a:chOff x="3375518" y="969058"/>
            <a:chExt cx="7748086" cy="4884625"/>
          </a:xfrm>
        </p:grpSpPr>
        <p:cxnSp>
          <p:nvCxnSpPr>
            <p:cNvPr id="35" name="직선 연결선 34"/>
            <p:cNvCxnSpPr/>
            <p:nvPr/>
          </p:nvCxnSpPr>
          <p:spPr>
            <a:xfrm flipH="1">
              <a:off x="9749750" y="2693969"/>
              <a:ext cx="29577" cy="3159714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그룹 39"/>
            <p:cNvGrpSpPr/>
            <p:nvPr/>
          </p:nvGrpSpPr>
          <p:grpSpPr>
            <a:xfrm>
              <a:off x="9123354" y="969058"/>
              <a:ext cx="2000250" cy="1215438"/>
              <a:chOff x="6167218" y="2030674"/>
              <a:chExt cx="1472902" cy="843161"/>
            </a:xfrm>
          </p:grpSpPr>
          <p:sp>
            <p:nvSpPr>
              <p:cNvPr id="43" name="타원형 설명선 42"/>
              <p:cNvSpPr/>
              <p:nvPr/>
            </p:nvSpPr>
            <p:spPr>
              <a:xfrm>
                <a:off x="6167218" y="2030674"/>
                <a:ext cx="1472902" cy="843161"/>
              </a:xfrm>
              <a:prstGeom prst="wedgeEllipseCallout">
                <a:avLst>
                  <a:gd name="adj1" fmla="val -17008"/>
                  <a:gd name="adj2" fmla="val 90619"/>
                </a:avLst>
              </a:prstGeom>
              <a:noFill/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2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6295456" y="2061724"/>
                <a:ext cx="1249255" cy="7953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2015</a:t>
                </a:r>
                <a:r>
                  <a:rPr kumimoji="1" lang="ko-KR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년 </a:t>
                </a:r>
                <a:endParaRPr kumimoji="1" lang="en-US" altLang="ko-KR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  <a:p>
                <a:pPr marL="0" marR="0" lvl="0" indent="0" algn="ctr" defTabSz="914400" rtl="0" eaLnBrk="1" fontAlgn="base" latinLnBrk="1" hangingPunct="1">
                  <a:lnSpc>
                    <a:spcPts val="21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153</a:t>
                </a:r>
                <a:r>
                  <a:rPr kumimoji="1" lang="ko-KR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억달러</a:t>
                </a:r>
                <a:endParaRPr kumimoji="1" lang="en-US" altLang="ko-KR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  <a:p>
                <a:pPr marL="0" marR="0" lvl="0" indent="0" algn="ctr" defTabSz="914400" rtl="0" eaLnBrk="1" fontAlgn="base" latinLnBrk="1" hangingPunct="1">
                  <a:lnSpc>
                    <a:spcPct val="15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(</a:t>
                </a:r>
                <a:r>
                  <a:rPr kumimoji="1" lang="ko-KR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전체의 </a:t>
                </a:r>
                <a:r>
                  <a:rPr kumimoji="1" lang="en-US" altLang="ko-K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35</a:t>
                </a:r>
                <a:r>
                  <a:rPr kumimoji="1" lang="en-US" altLang="ko-K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%)</a:t>
                </a:r>
                <a:endParaRPr kumimoji="1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4" name="그룹 38"/>
            <p:cNvGrpSpPr/>
            <p:nvPr/>
          </p:nvGrpSpPr>
          <p:grpSpPr>
            <a:xfrm>
              <a:off x="3375518" y="2693969"/>
              <a:ext cx="6403809" cy="2962091"/>
              <a:chOff x="2269062" y="2902330"/>
              <a:chExt cx="5217563" cy="2670250"/>
            </a:xfrm>
          </p:grpSpPr>
          <p:cxnSp>
            <p:nvCxnSpPr>
              <p:cNvPr id="13" name="직선 연결선 12"/>
              <p:cNvCxnSpPr/>
              <p:nvPr/>
            </p:nvCxnSpPr>
            <p:spPr>
              <a:xfrm flipV="1">
                <a:off x="2269062" y="5318272"/>
                <a:ext cx="1035230" cy="254308"/>
              </a:xfrm>
              <a:prstGeom prst="line">
                <a:avLst/>
              </a:prstGeom>
              <a:ln w="571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직선 연결선 14"/>
              <p:cNvCxnSpPr/>
              <p:nvPr/>
            </p:nvCxnSpPr>
            <p:spPr>
              <a:xfrm flipV="1">
                <a:off x="3304944" y="4814216"/>
                <a:ext cx="1008112" cy="504056"/>
              </a:xfrm>
              <a:prstGeom prst="line">
                <a:avLst/>
              </a:prstGeom>
              <a:ln w="571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직선 연결선 15"/>
              <p:cNvCxnSpPr/>
              <p:nvPr/>
            </p:nvCxnSpPr>
            <p:spPr>
              <a:xfrm flipV="1">
                <a:off x="4313056" y="3820886"/>
                <a:ext cx="1104487" cy="1011291"/>
              </a:xfrm>
              <a:prstGeom prst="line">
                <a:avLst/>
              </a:prstGeom>
              <a:ln w="571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직선 연결선 16"/>
              <p:cNvCxnSpPr/>
              <p:nvPr/>
            </p:nvCxnSpPr>
            <p:spPr>
              <a:xfrm flipH="1">
                <a:off x="5327884" y="2902330"/>
                <a:ext cx="2158741" cy="964675"/>
              </a:xfrm>
              <a:prstGeom prst="line">
                <a:avLst/>
              </a:prstGeom>
              <a:ln w="571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직사각형 24"/>
            <p:cNvSpPr/>
            <p:nvPr/>
          </p:nvSpPr>
          <p:spPr>
            <a:xfrm rot="19537230">
              <a:off x="8258091" y="2667197"/>
              <a:ext cx="1686854" cy="93180"/>
            </a:xfrm>
            <a:prstGeom prst="rect">
              <a:avLst/>
            </a:prstGeom>
            <a:solidFill>
              <a:srgbClr val="CC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3751347" y="537307"/>
            <a:ext cx="4407580" cy="3723208"/>
            <a:chOff x="3124616" y="528099"/>
            <a:chExt cx="4407580" cy="3723208"/>
          </a:xfrm>
        </p:grpSpPr>
        <p:graphicFrame>
          <p:nvGraphicFramePr>
            <p:cNvPr id="28" name="차트 27"/>
            <p:cNvGraphicFramePr/>
            <p:nvPr>
              <p:extLst/>
            </p:nvPr>
          </p:nvGraphicFramePr>
          <p:xfrm>
            <a:off x="3124616" y="1136632"/>
            <a:ext cx="4210051" cy="311467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42" name="차트 41"/>
            <p:cNvGraphicFramePr/>
            <p:nvPr>
              <p:extLst/>
            </p:nvPr>
          </p:nvGraphicFramePr>
          <p:xfrm>
            <a:off x="3322145" y="528099"/>
            <a:ext cx="4210051" cy="311467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6" name="TextBox 25"/>
            <p:cNvSpPr txBox="1"/>
            <p:nvPr/>
          </p:nvSpPr>
          <p:spPr>
            <a:xfrm>
              <a:off x="3644900" y="1339027"/>
              <a:ext cx="1257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2012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년</a:t>
              </a:r>
            </a:p>
          </p:txBody>
        </p:sp>
      </p:grpSp>
      <p:sp>
        <p:nvSpPr>
          <p:cNvPr id="5" name="직사각형 4"/>
          <p:cNvSpPr/>
          <p:nvPr/>
        </p:nvSpPr>
        <p:spPr>
          <a:xfrm>
            <a:off x="1284006" y="135338"/>
            <a:ext cx="9909321" cy="553998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marL="457200" marR="0" lvl="1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IV-(2). 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세계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종자 시장의 규모와 성장 가능성 및 종자 회사별 시장 점유율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857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321547" y="900883"/>
          <a:ext cx="11545556" cy="46819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34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3146">
                  <a:extLst>
                    <a:ext uri="{9D8B030D-6E8A-4147-A177-3AD203B41FA5}">
                      <a16:colId xmlns:a16="http://schemas.microsoft.com/office/drawing/2014/main" xmlns="" val="1671253890"/>
                    </a:ext>
                  </a:extLst>
                </a:gridCol>
                <a:gridCol w="13062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0629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7709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549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30629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30629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25676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08446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396240">
                <a:tc rowSpan="2" gridSpan="2">
                  <a:txBody>
                    <a:bodyPr/>
                    <a:lstStyle/>
                    <a:p>
                      <a:pPr latinLnBrk="1"/>
                      <a:r>
                        <a:rPr lang="en-US" altLang="ko-KR" sz="2000" dirty="0"/>
                        <a:t>       </a:t>
                      </a:r>
                      <a:r>
                        <a:rPr lang="ko-KR" altLang="en-US" sz="2000" dirty="0"/>
                        <a:t>국 가</a:t>
                      </a:r>
                      <a:endParaRPr lang="en-US" altLang="ko-KR" sz="2000" dirty="0"/>
                    </a:p>
                    <a:p>
                      <a:pPr latinLnBrk="1"/>
                      <a:r>
                        <a:rPr lang="ko-KR" altLang="en-US" sz="2000" dirty="0"/>
                        <a:t>작 물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CC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2000" dirty="0"/>
                        <a:t>미 국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00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/>
                        <a:t>브라질 </a:t>
                      </a:r>
                    </a:p>
                  </a:txBody>
                  <a:tcPr anchor="ctr">
                    <a:solidFill>
                      <a:srgbClr val="0000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/>
                        <a:t>아르헨티나</a:t>
                      </a:r>
                    </a:p>
                  </a:txBody>
                  <a:tcPr anchor="ctr">
                    <a:solidFill>
                      <a:srgbClr val="0000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/>
                        <a:t>인 도 </a:t>
                      </a:r>
                    </a:p>
                  </a:txBody>
                  <a:tcPr anchor="ctr">
                    <a:solidFill>
                      <a:srgbClr val="0000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dirty="0"/>
                        <a:t>캐나다</a:t>
                      </a:r>
                    </a:p>
                  </a:txBody>
                  <a:tcPr anchor="ctr">
                    <a:solidFill>
                      <a:srgbClr val="0000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/>
                        <a:t>중국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00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>
                          <a:solidFill>
                            <a:srgbClr val="0000CC"/>
                          </a:solidFill>
                        </a:rPr>
                        <a:t>작물별</a:t>
                      </a:r>
                      <a:r>
                        <a:rPr lang="ko-KR" altLang="en-US" sz="2000" dirty="0">
                          <a:solidFill>
                            <a:srgbClr val="0000CC"/>
                          </a:solidFill>
                        </a:rPr>
                        <a:t> 합계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624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</a:rPr>
                        <a:t>액수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</a:rPr>
                        <a:t>%</a:t>
                      </a:r>
                      <a:endParaRPr lang="ko-KR" altLang="en-US" sz="20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460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옥수수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35.66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9.29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3.83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14.08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62.86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44.6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460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대두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20.87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14.39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13.46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0.98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49.70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35.2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460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목화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5.49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0.63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0.74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12.31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4.13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23.30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16.5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460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err="1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캐놀라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0.26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5.59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5.85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4.1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460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사탕무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0.31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0.01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0.31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0.2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460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 타 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1.02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0.7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70104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국가별</a:t>
                      </a:r>
                      <a:endParaRPr lang="en-US" altLang="ko-KR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합계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액수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62.73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24.73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18.04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12.31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7.99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4.13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6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141</a:t>
                      </a:r>
                      <a:endParaRPr lang="ko-KR" altLang="en-US" sz="36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endParaRPr lang="ko-KR" altLang="en-US" sz="2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608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%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44.5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17.5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12.8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8.7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5.7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2.9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r" latinLnBrk="1"/>
                      <a:endParaRPr lang="ko-KR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r" latinLnBrk="1"/>
                      <a:endParaRPr lang="ko-KR" altLang="en-US" sz="18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098351" y="6452666"/>
            <a:ext cx="6768752" cy="338554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출처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최우주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2013.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유전자 변형 종자 시장 동향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농업기술실용화 재단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1547" y="205603"/>
            <a:ext cx="11545556" cy="574966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2012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종자 판매액의 나라별 및 </a:t>
            </a:r>
            <a:r>
              <a:rPr kumimoji="0" lang="ko-KR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작물별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현황 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단위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 달러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%)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1547" y="5665911"/>
            <a:ext cx="11545556" cy="733534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우리 한국이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GMO(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형질전환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관련 연구를 하는 궁극적인 목적은 이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종자 시장에 진출하는 것이다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그럴 러면 지금 즘은 어느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나라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어떤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작물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의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어떤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특성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의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종자 시장에 진출할 것인지 결정되어 있어야 한다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0371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183454" y="35439"/>
            <a:ext cx="11882453" cy="1569660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우리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한국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가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에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R&amp;D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투자하는 최종 목적의 하나는 우리가 개발하는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품종을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세계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GMO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종자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시장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현재 약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150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    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억 달러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)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에 진출하는 것이다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세계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종자 시장의 거의 반을 차지하는 미국의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종자 시장의 현황을 면밀 분석해 본다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우리들이 분명히 알아야 할 것은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품종 간에 엄청난 가격 차이가 있고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이는 결코 형질전환된 특성 때문이 아니다 라는 것이다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특히 콩의 경우에는 거의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모든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품종들이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MON 40-3-2 event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로 부터 유래 된 것이다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우리는 왜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Monsanto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등 대형 다국적 종자회사들이 수 많은 전통 종자회사들을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M&amp;A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했던 지를 알아야 한다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71138" y="6513815"/>
            <a:ext cx="5594770" cy="27700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3000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3000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가</a:t>
            </a:r>
            <a:r>
              <a:rPr kumimoji="0" lang="en-US" altLang="ko-KR" sz="1200" b="1" i="0" u="none" strike="noStrike" kern="1200" cap="none" spc="0" normalizeH="0" baseline="3000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출처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최우주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2013.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유전자 변형 종자 시장 동향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농업기술실용화 재단</a:t>
            </a: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/>
          </p:nvPr>
        </p:nvGraphicFramePr>
        <p:xfrm>
          <a:off x="6447302" y="1656599"/>
          <a:ext cx="5578317" cy="4803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1109">
                  <a:extLst>
                    <a:ext uri="{9D8B030D-6E8A-4147-A177-3AD203B41FA5}">
                      <a16:colId xmlns:a16="http://schemas.microsoft.com/office/drawing/2014/main" xmlns="" val="1587916792"/>
                    </a:ext>
                  </a:extLst>
                </a:gridCol>
                <a:gridCol w="1355474">
                  <a:extLst>
                    <a:ext uri="{9D8B030D-6E8A-4147-A177-3AD203B41FA5}">
                      <a16:colId xmlns:a16="http://schemas.microsoft.com/office/drawing/2014/main" xmlns="" val="346694370"/>
                    </a:ext>
                  </a:extLst>
                </a:gridCol>
                <a:gridCol w="1110578">
                  <a:extLst>
                    <a:ext uri="{9D8B030D-6E8A-4147-A177-3AD203B41FA5}">
                      <a16:colId xmlns:a16="http://schemas.microsoft.com/office/drawing/2014/main" xmlns="" val="2978832413"/>
                    </a:ext>
                  </a:extLst>
                </a:gridCol>
                <a:gridCol w="1110578">
                  <a:extLst>
                    <a:ext uri="{9D8B030D-6E8A-4147-A177-3AD203B41FA5}">
                      <a16:colId xmlns:a16="http://schemas.microsoft.com/office/drawing/2014/main" xmlns="" val="4002200288"/>
                    </a:ext>
                  </a:extLst>
                </a:gridCol>
                <a:gridCol w="1110578">
                  <a:extLst>
                    <a:ext uri="{9D8B030D-6E8A-4147-A177-3AD203B41FA5}">
                      <a16:colId xmlns:a16="http://schemas.microsoft.com/office/drawing/2014/main" xmlns="" val="22860779"/>
                    </a:ext>
                  </a:extLst>
                </a:gridCol>
              </a:tblGrid>
              <a:tr h="452389"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rgbClr val="FFFFCC"/>
                          </a:solidFill>
                        </a:rPr>
                        <a:t>미국 옥수수</a:t>
                      </a:r>
                      <a:r>
                        <a:rPr lang="en-US" altLang="ko-KR" sz="1600" dirty="0">
                          <a:solidFill>
                            <a:srgbClr val="FFFFCC"/>
                          </a:solidFill>
                        </a:rPr>
                        <a:t>, </a:t>
                      </a:r>
                      <a:r>
                        <a:rPr lang="ko-KR" altLang="en-US" sz="1600" dirty="0">
                          <a:solidFill>
                            <a:srgbClr val="FFFFCC"/>
                          </a:solidFill>
                        </a:rPr>
                        <a:t>콩 및 목화 종자 시장 현황 분석</a:t>
                      </a:r>
                    </a:p>
                  </a:txBody>
                  <a:tcPr anchor="ctr"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72624483"/>
                  </a:ext>
                </a:extLst>
              </a:tr>
              <a:tr h="393700"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옥수수 </a:t>
                      </a: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(‘09)</a:t>
                      </a:r>
                      <a:endParaRPr lang="ko-KR" altLang="en-US" sz="14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콩 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(‘09)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목화 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(‘08)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61060125"/>
                  </a:ext>
                </a:extLst>
              </a:tr>
              <a:tr h="45568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종자 회사 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173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157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12854332"/>
                  </a:ext>
                </a:extLst>
              </a:tr>
              <a:tr h="45568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 err="1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품종군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183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1877224"/>
                  </a:ext>
                </a:extLst>
              </a:tr>
              <a:tr h="602719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판매되는 품종 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4,281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2,126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169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3407871"/>
                  </a:ext>
                </a:extLst>
              </a:tr>
              <a:tr h="455682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5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종자가격</a:t>
                      </a:r>
                      <a:endParaRPr lang="en-US" altLang="ko-KR" sz="105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($/bag)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최고가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(A)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$250.00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$50.27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$333.17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88487877"/>
                  </a:ext>
                </a:extLst>
              </a:tr>
              <a:tr h="45568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b="1" dirty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최저가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(B)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$26.00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$16.25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$71.66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64420844"/>
                  </a:ext>
                </a:extLst>
              </a:tr>
              <a:tr h="58516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b="1" dirty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차이 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배수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9.6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배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3.1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배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4.6</a:t>
                      </a:r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배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34586881"/>
                  </a:ext>
                </a:extLst>
              </a:tr>
              <a:tr h="94713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2012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미국 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GMO </a:t>
                      </a:r>
                    </a:p>
                    <a:p>
                      <a:pPr algn="ctr" latinLnBrk="1"/>
                      <a:r>
                        <a:rPr lang="ko-KR" altLang="en-US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종자 시장 규모 </a:t>
                      </a:r>
                      <a:endParaRPr lang="en-US" altLang="ko-KR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단위</a:t>
                      </a: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억 달러</a:t>
                      </a: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en-US" altLang="ko-KR" sz="1400" b="1" baseline="30000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baseline="30000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</a:t>
                      </a:r>
                      <a:r>
                        <a:rPr lang="en-US" altLang="ko-KR" sz="1400" b="1" baseline="30000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b="1" baseline="30000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35.66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20.87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5.49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2084991"/>
                  </a:ext>
                </a:extLst>
              </a:tr>
            </a:tbl>
          </a:graphicData>
        </a:graphic>
      </p:graphicFrame>
      <p:grpSp>
        <p:nvGrpSpPr>
          <p:cNvPr id="16" name="그룹 15"/>
          <p:cNvGrpSpPr/>
          <p:nvPr/>
        </p:nvGrpSpPr>
        <p:grpSpPr>
          <a:xfrm>
            <a:off x="173880" y="1681026"/>
            <a:ext cx="6154134" cy="2287151"/>
            <a:chOff x="5965846" y="1458029"/>
            <a:chExt cx="6154134" cy="2287151"/>
          </a:xfrm>
        </p:grpSpPr>
        <p:pic>
          <p:nvPicPr>
            <p:cNvPr id="1026" name="Picture 2" descr="http://www.monsanto.com/SiteCollectionImages/ChoiceinAg/DOJgraph4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3425"/>
            <a:stretch/>
          </p:blipFill>
          <p:spPr bwMode="auto">
            <a:xfrm>
              <a:off x="5969282" y="1692003"/>
              <a:ext cx="4229805" cy="20531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10038303" y="1741234"/>
              <a:ext cx="2074923" cy="2000548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          </a:t>
              </a:r>
            </a:p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          6 ~  7  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품종</a:t>
              </a:r>
              <a:endPara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          8 ~ 13</a:t>
              </a: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         14 ~ 20</a:t>
              </a: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         21 ~ 30</a:t>
              </a: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10336520" y="2079633"/>
              <a:ext cx="293549" cy="107691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0327953" y="2392690"/>
              <a:ext cx="293549" cy="107691"/>
            </a:xfrm>
            <a:prstGeom prst="rect">
              <a:avLst/>
            </a:prstGeom>
            <a:solidFill>
              <a:srgbClr val="99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10327952" y="2715704"/>
              <a:ext cx="293549" cy="107691"/>
            </a:xfrm>
            <a:prstGeom prst="rect">
              <a:avLst/>
            </a:prstGeom>
            <a:solidFill>
              <a:srgbClr val="66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0327951" y="3020406"/>
              <a:ext cx="293549" cy="107691"/>
            </a:xfrm>
            <a:prstGeom prst="rect">
              <a:avLst/>
            </a:prstGeom>
            <a:solidFill>
              <a:srgbClr val="0000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5965846" y="1458029"/>
              <a:ext cx="6154134" cy="338554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미국 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옥수수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재배 농민이 선택할 수 있는 품종 수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: 2008</a:t>
              </a:r>
              <a:endPara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231612" y="6491926"/>
            <a:ext cx="6143945" cy="276999"/>
          </a:xfrm>
          <a:prstGeom prst="rect">
            <a:avLst/>
          </a:prstGeom>
          <a:solidFill>
            <a:srgbClr val="CCFFFF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출처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Monsanto. 2010. Observations on Competition in the US Seed Industry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183455" y="4037243"/>
            <a:ext cx="6134983" cy="2352354"/>
            <a:chOff x="183455" y="4037243"/>
            <a:chExt cx="6134983" cy="2352354"/>
          </a:xfrm>
        </p:grpSpPr>
        <p:pic>
          <p:nvPicPr>
            <p:cNvPr id="32" name="Picture 4" descr="http://www.monsanto.com/SiteCollectionImages/ChoiceinAg/DOJgraph5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487" r="23940" b="2487"/>
            <a:stretch/>
          </p:blipFill>
          <p:spPr bwMode="auto">
            <a:xfrm>
              <a:off x="183455" y="4278072"/>
              <a:ext cx="4223666" cy="2111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직사각형 32"/>
            <p:cNvSpPr/>
            <p:nvPr/>
          </p:nvSpPr>
          <p:spPr>
            <a:xfrm>
              <a:off x="183455" y="4037243"/>
              <a:ext cx="6134983" cy="338796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굴림"/>
                  <a:ea typeface="굴림"/>
                  <a:cs typeface="+mn-cs"/>
                </a:rPr>
                <a:t>미국 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굴림"/>
                  <a:ea typeface="굴림"/>
                  <a:cs typeface="+mn-cs"/>
                </a:rPr>
                <a:t> 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굴림"/>
                  <a:ea typeface="굴림"/>
                  <a:cs typeface="+mn-cs"/>
                </a:rPr>
                <a:t>콩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굴림"/>
                  <a:ea typeface="굴림"/>
                  <a:cs typeface="+mn-cs"/>
                </a:rPr>
                <a:t> 재배 농민들이 선택할 수 있는 품종 수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굴림"/>
                  <a:ea typeface="굴림"/>
                  <a:cs typeface="+mn-cs"/>
                </a:rPr>
                <a:t>:</a:t>
              </a:r>
              <a:r>
                <a:rPr kumimoji="0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굴림"/>
                  <a:ea typeface="굴림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2008</a:t>
              </a:r>
              <a:endPara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287686" y="4309985"/>
              <a:ext cx="2030752" cy="2079612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</a:t>
              </a:r>
              <a:r>
                <a:rPr kumimoji="0" lang="en-US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endPara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        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6 ~ 7  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품종</a:t>
              </a:r>
              <a:endPara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         8 ~ 11</a:t>
              </a:r>
            </a:p>
            <a:p>
              <a:pPr marL="0" marR="0" lvl="0" indent="0" algn="l" defTabSz="914400" rtl="0" eaLnBrk="1" fontAlgn="auto" latinLnBrk="1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        12 ~ 15</a:t>
              </a: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        16 ~ 20</a:t>
              </a:r>
              <a:endParaRPr kumimoji="0" lang="en-US" altLang="ko-KR" sz="5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4576274" y="5950099"/>
              <a:ext cx="283241" cy="133468"/>
            </a:xfrm>
            <a:prstGeom prst="rect">
              <a:avLst/>
            </a:prstGeom>
            <a:solidFill>
              <a:srgbClr val="0000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4576926" y="5555131"/>
              <a:ext cx="283241" cy="133468"/>
            </a:xfrm>
            <a:prstGeom prst="rect">
              <a:avLst/>
            </a:prstGeom>
            <a:solidFill>
              <a:srgbClr val="00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4576926" y="5213327"/>
              <a:ext cx="283241" cy="133468"/>
            </a:xfrm>
            <a:prstGeom prst="rect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4576927" y="4796902"/>
              <a:ext cx="252608" cy="105646"/>
            </a:xfrm>
            <a:prstGeom prst="rect">
              <a:avLst/>
            </a:prstGeom>
            <a:solidFill>
              <a:srgbClr val="F5920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2781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그룹 12"/>
          <p:cNvGrpSpPr/>
          <p:nvPr/>
        </p:nvGrpSpPr>
        <p:grpSpPr>
          <a:xfrm>
            <a:off x="1341229" y="113985"/>
            <a:ext cx="8672888" cy="6980514"/>
            <a:chOff x="1711616" y="79261"/>
            <a:chExt cx="8672888" cy="6980514"/>
          </a:xfrm>
        </p:grpSpPr>
        <p:grpSp>
          <p:nvGrpSpPr>
            <p:cNvPr id="4" name="그룹 3"/>
            <p:cNvGrpSpPr/>
            <p:nvPr/>
          </p:nvGrpSpPr>
          <p:grpSpPr>
            <a:xfrm>
              <a:off x="2093233" y="79261"/>
              <a:ext cx="7884588" cy="6706439"/>
              <a:chOff x="2093233" y="79261"/>
              <a:chExt cx="7884588" cy="6706439"/>
            </a:xfrm>
          </p:grpSpPr>
          <p:grpSp>
            <p:nvGrpSpPr>
              <p:cNvPr id="3" name="그룹 2"/>
              <p:cNvGrpSpPr/>
              <p:nvPr/>
            </p:nvGrpSpPr>
            <p:grpSpPr>
              <a:xfrm>
                <a:off x="2093233" y="3591087"/>
                <a:ext cx="7884588" cy="3194613"/>
                <a:chOff x="2130947" y="1377489"/>
                <a:chExt cx="9451935" cy="4598404"/>
              </a:xfrm>
            </p:grpSpPr>
            <p:pic>
              <p:nvPicPr>
                <p:cNvPr id="1103875" name="Picture 3" descr="jusu12302008030409314101xx"/>
                <p:cNvPicPr>
                  <a:picLocks noChangeAspect="1" noChangeArrowheads="1"/>
                </p:cNvPicPr>
                <p:nvPr/>
              </p:nvPicPr>
              <p:blipFill rotWithShape="1"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8767"/>
                <a:stretch/>
              </p:blipFill>
              <p:spPr bwMode="auto">
                <a:xfrm>
                  <a:off x="2130947" y="1377489"/>
                  <a:ext cx="9451935" cy="459840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" name="직사각형 1"/>
                <p:cNvSpPr/>
                <p:nvPr/>
              </p:nvSpPr>
              <p:spPr>
                <a:xfrm>
                  <a:off x="3946966" y="1481559"/>
                  <a:ext cx="6759616" cy="1180618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굴림"/>
                    <a:ea typeface="굴림"/>
                    <a:cs typeface="+mn-cs"/>
                  </a:endParaRPr>
                </a:p>
              </p:txBody>
            </p:sp>
            <p:sp>
              <p:nvSpPr>
                <p:cNvPr id="6" name="직사각형 5"/>
                <p:cNvSpPr/>
                <p:nvPr/>
              </p:nvSpPr>
              <p:spPr>
                <a:xfrm>
                  <a:off x="4106117" y="2132993"/>
                  <a:ext cx="4771665" cy="1064871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굴림"/>
                    <a:ea typeface="굴림"/>
                    <a:cs typeface="+mn-cs"/>
                  </a:endParaRPr>
                </a:p>
              </p:txBody>
            </p:sp>
            <p:sp>
              <p:nvSpPr>
                <p:cNvPr id="7" name="직사각형 6"/>
                <p:cNvSpPr/>
                <p:nvPr/>
              </p:nvSpPr>
              <p:spPr>
                <a:xfrm>
                  <a:off x="4977114" y="2900174"/>
                  <a:ext cx="3345083" cy="413437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굴림"/>
                    <a:ea typeface="굴림"/>
                    <a:cs typeface="+mn-cs"/>
                  </a:endParaRPr>
                </a:p>
              </p:txBody>
            </p:sp>
          </p:grpSp>
          <p:pic>
            <p:nvPicPr>
              <p:cNvPr id="10" name="Picture 2" descr="Butrón castle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3504"/>
              <a:stretch/>
            </p:blipFill>
            <p:spPr bwMode="auto">
              <a:xfrm>
                <a:off x="2824223" y="79261"/>
                <a:ext cx="6422609" cy="456966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" name="TextBox 10"/>
              <p:cNvSpPr txBox="1"/>
              <p:nvPr/>
            </p:nvSpPr>
            <p:spPr>
              <a:xfrm>
                <a:off x="3306673" y="5127477"/>
                <a:ext cx="4848817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7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굴림"/>
                    <a:ea typeface="굴림"/>
                    <a:cs typeface="+mn-cs"/>
                  </a:rPr>
                  <a:t>Monsanto</a:t>
                </a:r>
                <a:endParaRPr kumimoji="0" lang="ko-KR" altLang="en-US" sz="7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굴림"/>
                  <a:ea typeface="굴림"/>
                  <a:cs typeface="+mn-cs"/>
                </a:endParaRPr>
              </a:p>
            </p:txBody>
          </p:sp>
        </p:grpSp>
        <p:sp>
          <p:nvSpPr>
            <p:cNvPr id="5" name="대각선 줄무늬 4"/>
            <p:cNvSpPr/>
            <p:nvPr/>
          </p:nvSpPr>
          <p:spPr>
            <a:xfrm rot="11164742">
              <a:off x="8268697" y="5799881"/>
              <a:ext cx="1934723" cy="983129"/>
            </a:xfrm>
            <a:prstGeom prst="diagStripe">
              <a:avLst/>
            </a:pr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대각선 줄무늬 13"/>
            <p:cNvSpPr/>
            <p:nvPr/>
          </p:nvSpPr>
          <p:spPr>
            <a:xfrm rot="13725491">
              <a:off x="1532525" y="5650742"/>
              <a:ext cx="1762231" cy="1055836"/>
            </a:xfrm>
            <a:prstGeom prst="diagStripe">
              <a:avLst/>
            </a:pr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 flipV="1">
              <a:off x="1711616" y="6523866"/>
              <a:ext cx="1906637" cy="28722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8694517" y="6433204"/>
              <a:ext cx="1689987" cy="39513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7" name="대각선 줄무늬 16"/>
            <p:cNvSpPr/>
            <p:nvPr/>
          </p:nvSpPr>
          <p:spPr>
            <a:xfrm rot="12523865">
              <a:off x="3063151" y="6252167"/>
              <a:ext cx="1762231" cy="665751"/>
            </a:xfrm>
            <a:prstGeom prst="diagStripe">
              <a:avLst/>
            </a:pr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 rot="21154018">
              <a:off x="7482133" y="6541286"/>
              <a:ext cx="1689987" cy="29341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689342" y="6702897"/>
              <a:ext cx="2824683" cy="24814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굴림"/>
                <a:ea typeface="굴림"/>
                <a:cs typeface="+mn-cs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97303" y="238247"/>
            <a:ext cx="1338828" cy="6381519"/>
          </a:xfrm>
          <a:prstGeom prst="rect">
            <a:avLst/>
          </a:prstGeom>
          <a:solidFill>
            <a:srgbClr val="FFFFCC"/>
          </a:solidFill>
        </p:spPr>
        <p:txBody>
          <a:bodyPr vert="eaVert"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아주 견고하고 매우 높다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1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Monsanto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의 독과점성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1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세계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종자 시장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(150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억 달러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에서의</a:t>
            </a:r>
          </a:p>
        </p:txBody>
      </p:sp>
      <p:grpSp>
        <p:nvGrpSpPr>
          <p:cNvPr id="21" name="그룹 20"/>
          <p:cNvGrpSpPr/>
          <p:nvPr/>
        </p:nvGrpSpPr>
        <p:grpSpPr>
          <a:xfrm>
            <a:off x="1844945" y="2905246"/>
            <a:ext cx="3213192" cy="1655495"/>
            <a:chOff x="3247866" y="798989"/>
            <a:chExt cx="3852001" cy="2559473"/>
          </a:xfrm>
        </p:grpSpPr>
        <p:pic>
          <p:nvPicPr>
            <p:cNvPr id="23" name="Picture 3" descr="jusu12302008030409314101xx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56" r="78440" b="76971"/>
            <a:stretch/>
          </p:blipFill>
          <p:spPr bwMode="auto">
            <a:xfrm>
              <a:off x="3247866" y="798989"/>
              <a:ext cx="3852001" cy="25594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직사각형 19"/>
            <p:cNvSpPr/>
            <p:nvPr/>
          </p:nvSpPr>
          <p:spPr>
            <a:xfrm>
              <a:off x="3247866" y="2095466"/>
              <a:ext cx="385148" cy="551374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굴림"/>
                <a:ea typeface="굴림"/>
                <a:cs typeface="+mn-cs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7143638" y="320480"/>
            <a:ext cx="4904923" cy="6417141"/>
          </a:xfrm>
          <a:prstGeom prst="rect">
            <a:avLst/>
          </a:prstGeom>
          <a:solidFill>
            <a:srgbClr val="CCFFFF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Monsanto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가 세계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종자 시장을 석권할 수 있었던 전략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</a:t>
            </a:r>
          </a:p>
          <a:p>
            <a:pPr marL="457200" marR="0" lvl="0" indent="-4572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1980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초반 미래를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제대로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보았다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457200" marR="0" lvl="0" indent="-4572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생명공학기술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특히 형질전환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개발에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전력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을 쏟아 부었다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457200" marR="0" lvl="0" indent="-4572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작물 육종의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정수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를 꿰 뚫어 보았다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(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전통 종자 회사 다수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M&amp;A: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이들 회사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의 우수한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inbred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들에 형질전환된 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recombinant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엄청나게 </a:t>
            </a:r>
            <a:r>
              <a:rPr kumimoji="0" lang="ko-KR" alt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여교잡하였다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342900" marR="0" lvl="0" indent="-3429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 startAt="4"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종자 시장 초반 선점 전투에서 압도적 승리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거두었다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Tx/>
              <a:buFont typeface="+mj-ea"/>
              <a:buAutoNum type="circleNumDbPlain" startAt="4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특허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와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안전성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검사의 난이도 높여서 독과점의 장벽을 더욱 높였다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 startAt="4"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Licensing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전략으로 타 회사의 추적 의지를 누그러트렸다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 startAt="4"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2016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년에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Bayer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에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660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억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달러에 넘겼다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8202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826323" y="6519446"/>
            <a:ext cx="7086600" cy="338554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출처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Howard, P.H. 2014. Seed Industry Structure. Michigan State Univ. 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4" name="Picture 2" descr="SeedIndustry">
            <a:hlinkClick r:id="rId2" tooltip="seed industry zoom.it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010" y="191925"/>
            <a:ext cx="9929569" cy="6153282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27597" y="298210"/>
            <a:ext cx="954107" cy="5940712"/>
          </a:xfrm>
          <a:prstGeom prst="rect">
            <a:avLst/>
          </a:prstGeom>
          <a:solidFill>
            <a:srgbClr val="FFFFCC"/>
          </a:solidFill>
        </p:spPr>
        <p:txBody>
          <a:bodyPr vert="eaVert"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목적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전통회사들의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영업망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과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inbred</a:t>
            </a:r>
          </a:p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초대형 다국적 종자회사들의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M&amp;A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현황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2016310" y="287306"/>
            <a:ext cx="4191000" cy="3695700"/>
            <a:chOff x="444500" y="292100"/>
            <a:chExt cx="4191000" cy="3695700"/>
          </a:xfrm>
        </p:grpSpPr>
        <p:sp>
          <p:nvSpPr>
            <p:cNvPr id="7" name="타원 6"/>
            <p:cNvSpPr/>
            <p:nvPr/>
          </p:nvSpPr>
          <p:spPr>
            <a:xfrm>
              <a:off x="444500" y="292100"/>
              <a:ext cx="4191000" cy="369570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" name="타원 11"/>
            <p:cNvSpPr/>
            <p:nvPr/>
          </p:nvSpPr>
          <p:spPr>
            <a:xfrm>
              <a:off x="1536700" y="1041400"/>
              <a:ext cx="1993900" cy="1206500"/>
            </a:xfrm>
            <a:prstGeom prst="ellipse">
              <a:avLst/>
            </a:prstGeom>
            <a:solidFill>
              <a:srgbClr val="760000"/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Monsanto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1775010" y="4095432"/>
            <a:ext cx="3670300" cy="2030615"/>
            <a:chOff x="203200" y="4100226"/>
            <a:chExt cx="3670300" cy="2030615"/>
          </a:xfrm>
        </p:grpSpPr>
        <p:sp>
          <p:nvSpPr>
            <p:cNvPr id="10" name="타원 9"/>
            <p:cNvSpPr/>
            <p:nvPr/>
          </p:nvSpPr>
          <p:spPr>
            <a:xfrm>
              <a:off x="203200" y="4100226"/>
              <a:ext cx="3670300" cy="2030615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4" name="타원 13"/>
            <p:cNvSpPr/>
            <p:nvPr/>
          </p:nvSpPr>
          <p:spPr>
            <a:xfrm>
              <a:off x="1482725" y="4838700"/>
              <a:ext cx="1387475" cy="583263"/>
            </a:xfrm>
            <a:prstGeom prst="ellipse">
              <a:avLst/>
            </a:prstGeom>
            <a:solidFill>
              <a:srgbClr val="760000"/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Syngenta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5673910" y="4336472"/>
            <a:ext cx="2590800" cy="1860682"/>
            <a:chOff x="4102100" y="4341266"/>
            <a:chExt cx="2590800" cy="1860682"/>
          </a:xfrm>
        </p:grpSpPr>
        <p:sp>
          <p:nvSpPr>
            <p:cNvPr id="11" name="타원 10"/>
            <p:cNvSpPr/>
            <p:nvPr/>
          </p:nvSpPr>
          <p:spPr>
            <a:xfrm>
              <a:off x="4102100" y="4341266"/>
              <a:ext cx="2590800" cy="1860682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5" name="타원 14"/>
            <p:cNvSpPr/>
            <p:nvPr/>
          </p:nvSpPr>
          <p:spPr>
            <a:xfrm>
              <a:off x="4826000" y="4711700"/>
              <a:ext cx="1155700" cy="710263"/>
            </a:xfrm>
            <a:prstGeom prst="ellipse">
              <a:avLst/>
            </a:prstGeom>
            <a:solidFill>
              <a:srgbClr val="760000"/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DuPont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7464609" y="204624"/>
            <a:ext cx="4191000" cy="1860682"/>
            <a:chOff x="5892799" y="209418"/>
            <a:chExt cx="4191000" cy="1860682"/>
          </a:xfrm>
        </p:grpSpPr>
        <p:sp>
          <p:nvSpPr>
            <p:cNvPr id="8" name="타원 7"/>
            <p:cNvSpPr/>
            <p:nvPr/>
          </p:nvSpPr>
          <p:spPr>
            <a:xfrm>
              <a:off x="5892799" y="209418"/>
              <a:ext cx="4191000" cy="1860682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6" name="타원 15"/>
            <p:cNvSpPr/>
            <p:nvPr/>
          </p:nvSpPr>
          <p:spPr>
            <a:xfrm>
              <a:off x="6911059" y="736600"/>
              <a:ext cx="1073150" cy="609600"/>
            </a:xfrm>
            <a:prstGeom prst="ellipse">
              <a:avLst/>
            </a:prstGeom>
            <a:solidFill>
              <a:srgbClr val="760000"/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Bayer</a:t>
              </a:r>
              <a:endPara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6105710" y="2147986"/>
            <a:ext cx="3594100" cy="2177919"/>
            <a:chOff x="4533900" y="2152780"/>
            <a:chExt cx="3594100" cy="2177919"/>
          </a:xfrm>
        </p:grpSpPr>
        <p:sp>
          <p:nvSpPr>
            <p:cNvPr id="9" name="타원 8"/>
            <p:cNvSpPr/>
            <p:nvPr/>
          </p:nvSpPr>
          <p:spPr>
            <a:xfrm>
              <a:off x="4533900" y="2152780"/>
              <a:ext cx="3594100" cy="2177919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9" name="타원 18"/>
            <p:cNvSpPr/>
            <p:nvPr/>
          </p:nvSpPr>
          <p:spPr>
            <a:xfrm>
              <a:off x="5818858" y="2787651"/>
              <a:ext cx="1485901" cy="609600"/>
            </a:xfrm>
            <a:prstGeom prst="ellipse">
              <a:avLst/>
            </a:prstGeom>
            <a:solidFill>
              <a:srgbClr val="760000"/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Limagrin</a:t>
              </a:r>
              <a:endPara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8531409" y="4095432"/>
            <a:ext cx="3124199" cy="1860682"/>
            <a:chOff x="4102100" y="4341266"/>
            <a:chExt cx="2590800" cy="1860682"/>
          </a:xfrm>
        </p:grpSpPr>
        <p:sp>
          <p:nvSpPr>
            <p:cNvPr id="40" name="타원 39"/>
            <p:cNvSpPr/>
            <p:nvPr/>
          </p:nvSpPr>
          <p:spPr>
            <a:xfrm>
              <a:off x="4102100" y="4341266"/>
              <a:ext cx="2590800" cy="1860682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1" name="타원 40"/>
            <p:cNvSpPr/>
            <p:nvPr/>
          </p:nvSpPr>
          <p:spPr>
            <a:xfrm>
              <a:off x="5028891" y="4676580"/>
              <a:ext cx="676818" cy="710263"/>
            </a:xfrm>
            <a:prstGeom prst="ellipse">
              <a:avLst/>
            </a:prstGeom>
            <a:solidFill>
              <a:srgbClr val="760000"/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Dow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5003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57" descr="david_goliat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667" y="260349"/>
            <a:ext cx="5518150" cy="6308725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3139" name="TextBox 2"/>
          <p:cNvSpPr txBox="1">
            <a:spLocks noChangeArrowheads="1"/>
          </p:cNvSpPr>
          <p:nvPr/>
        </p:nvSpPr>
        <p:spPr bwMode="auto">
          <a:xfrm>
            <a:off x="7383760" y="98420"/>
            <a:ext cx="4503441" cy="663258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00FF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342900" marR="0" lvl="0" indent="-342900" algn="just" defTabSz="914400" rtl="0" eaLnBrk="1" fontAlgn="base" latinLnBrk="1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342900" marR="0" lvl="0" indent="-34290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중요 작물의 세계 종자시장에서의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major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들과의 싸움은 이와 비슷할 것이다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.</a:t>
            </a:r>
          </a:p>
          <a:p>
            <a:pPr marL="342900" marR="0" lvl="0" indent="-342900" algn="just" defTabSz="914400" rtl="0" eaLnBrk="1" fontAlgn="base" latinLnBrk="1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342900" marR="0" lvl="0" indent="-342900" algn="just" defTabSz="914400" rtl="0" eaLnBrk="1" fontAlgn="base" latinLnBrk="1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이는 우리 만의 문제가 아니라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미국 특히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Monsanto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등 몇 회사 이외는 모두 비슷하다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342900" marR="0" lvl="0" indent="-342900" algn="just" defTabSz="914400" rtl="0" eaLnBrk="1" fontAlgn="base" latinLnBrk="1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342900" marR="0" lvl="0" indent="-342900" algn="just" defTabSz="914400" rtl="0" eaLnBrk="1" fontAlgn="base" latinLnBrk="1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뱁새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가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황새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와 경쟁하는 묘법을 개발해야 한다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.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그래서 우리는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전략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을 잘 세워야 할 것이다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.</a:t>
            </a:r>
          </a:p>
          <a:p>
            <a:pPr marL="342900" marR="0" lvl="0" indent="-342900" algn="just" defTabSz="914400" rtl="0" eaLnBrk="1" fontAlgn="base" latinLnBrk="1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342900" marR="0" lvl="0" indent="-342900" algn="just" defTabSz="914400" rtl="0" eaLnBrk="1" fontAlgn="base" latinLnBrk="1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한 작물에 형질전환 성공했다고 바로 세계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GMO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종자 시장에 진출할 수 있다고 생각하는 것은 그저 망상일 뿐이다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248974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8051" y="848256"/>
            <a:ext cx="11726740" cy="5501506"/>
          </a:xfrm>
          <a:prstGeom prst="rect">
            <a:avLst/>
          </a:prstGeom>
          <a:solidFill>
            <a:srgbClr val="CDFEC6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우리 </a:t>
            </a:r>
            <a:r>
              <a:rPr lang="ko-KR" altLang="en-US" b="1" dirty="0">
                <a:solidFill>
                  <a:srgbClr val="0000CC"/>
                </a:solidFill>
                <a:latin typeface="맑은 고딕"/>
                <a:ea typeface="맑은 고딕" panose="020B0503020000020004" pitchFamily="50" charset="-127"/>
              </a:rPr>
              <a:t>한국의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모두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전통육종가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+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생명공학연구자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+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국가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R&amp;D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관계자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의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꿈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은 세계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종자 시장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150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달라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에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단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달러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라도 좋으니 참여해 보는 것이다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노파심입니다만 혹시 형질전환 연구가 성공하고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반대자의 반대가 없다면 저절로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150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 달라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종자 시장에 발을 들여 놓을 수 있다고 생각하고 있지 않나 심히 걱정하고 있다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 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그러나 현실은 우리가 세계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종자 시장에 진출하는 것은 상상을 초월할 정도의 지난한 과업이다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</a:t>
            </a: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lvl="0" indent="-342900">
              <a:buFont typeface="+mj-ea"/>
              <a:buAutoNum type="circleNumDbPlain"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현재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종자 시장에서의 회사간 경쟁은 어느 전쟁터 보다 훨씬 더 치열합니다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즉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품종 간에 종자 값이 무려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3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배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콩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)~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9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배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옥수수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나 차이가 납니다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이는 결코 형질전환된 특성 때문만은 아니다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</a:t>
            </a:r>
            <a:r>
              <a:rPr lang="ko-KR" altLang="en-US" b="1" dirty="0">
                <a:solidFill>
                  <a:srgbClr val="0000CC"/>
                </a:solidFill>
              </a:rPr>
              <a:t>그 가장 중요한 요소는 </a:t>
            </a:r>
            <a:r>
              <a:rPr lang="en-US" altLang="ko-KR" b="1" dirty="0">
                <a:solidFill>
                  <a:srgbClr val="0000CC"/>
                </a:solidFill>
              </a:rPr>
              <a:t>GMO </a:t>
            </a:r>
            <a:r>
              <a:rPr lang="ko-KR" altLang="en-US" b="1" dirty="0">
                <a:solidFill>
                  <a:srgbClr val="0000CC"/>
                </a:solidFill>
              </a:rPr>
              <a:t>품종들의 </a:t>
            </a:r>
            <a:r>
              <a:rPr lang="ko-KR" altLang="en-US" b="1" dirty="0">
                <a:solidFill>
                  <a:srgbClr val="FF0000"/>
                </a:solidFill>
              </a:rPr>
              <a:t>우수성</a:t>
            </a:r>
            <a:r>
              <a:rPr lang="ko-KR" altLang="en-US" b="1" dirty="0">
                <a:solidFill>
                  <a:srgbClr val="0000CC"/>
                </a:solidFill>
              </a:rPr>
              <a:t>입니다</a:t>
            </a:r>
            <a:r>
              <a:rPr lang="en-US" altLang="ko-KR" b="1" dirty="0">
                <a:solidFill>
                  <a:srgbClr val="0000CC"/>
                </a:solidFill>
              </a:rPr>
              <a:t>. </a:t>
            </a:r>
            <a:r>
              <a:rPr lang="ko-KR" altLang="en-US" b="1" dirty="0">
                <a:solidFill>
                  <a:srgbClr val="0000CC"/>
                </a:solidFill>
              </a:rPr>
              <a:t>이는 얼마나 우수한 </a:t>
            </a:r>
            <a:r>
              <a:rPr lang="en-US" altLang="ko-KR" b="1" dirty="0">
                <a:solidFill>
                  <a:srgbClr val="0000CC"/>
                </a:solidFill>
              </a:rPr>
              <a:t>inbred </a:t>
            </a:r>
            <a:r>
              <a:rPr lang="ko-KR" altLang="en-US" b="1" dirty="0">
                <a:solidFill>
                  <a:srgbClr val="0000CC"/>
                </a:solidFill>
              </a:rPr>
              <a:t>갖고 있느냐에 결정되며</a:t>
            </a:r>
            <a:r>
              <a:rPr lang="en-US" altLang="ko-KR" b="1" dirty="0">
                <a:solidFill>
                  <a:srgbClr val="0000CC"/>
                </a:solidFill>
              </a:rPr>
              <a:t>, </a:t>
            </a:r>
            <a:r>
              <a:rPr lang="ko-KR" altLang="en-US" b="1" dirty="0">
                <a:solidFill>
                  <a:srgbClr val="0000CC"/>
                </a:solidFill>
              </a:rPr>
              <a:t>현재까지는 이 우수성의 대부분은 전통육종 방법에 의해 육성된 것입니다</a:t>
            </a:r>
            <a:r>
              <a:rPr lang="en-US" altLang="ko-KR" b="1" dirty="0">
                <a:solidFill>
                  <a:srgbClr val="0000CC"/>
                </a:solidFill>
              </a:rPr>
              <a:t>.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indent="-342900">
              <a:buFont typeface="+mj-ea"/>
              <a:buAutoNum type="circleNumDbPlain"/>
            </a:pPr>
            <a:r>
              <a:rPr lang="ko-KR" altLang="en-US" b="1" dirty="0">
                <a:solidFill>
                  <a:srgbClr val="0000CC"/>
                </a:solidFill>
              </a:rPr>
              <a:t>전세계적으로 </a:t>
            </a:r>
            <a:r>
              <a:rPr lang="en-US" altLang="ko-KR" b="1" dirty="0">
                <a:solidFill>
                  <a:srgbClr val="0000CC"/>
                </a:solidFill>
              </a:rPr>
              <a:t>1</a:t>
            </a:r>
            <a:r>
              <a:rPr lang="ko-KR" altLang="en-US" b="1" dirty="0">
                <a:solidFill>
                  <a:srgbClr val="0000CC"/>
                </a:solidFill>
              </a:rPr>
              <a:t>억 </a:t>
            </a:r>
            <a:r>
              <a:rPr lang="en-US" altLang="ko-KR" b="1" dirty="0">
                <a:solidFill>
                  <a:srgbClr val="0000CC"/>
                </a:solidFill>
              </a:rPr>
              <a:t>ha</a:t>
            </a:r>
            <a:r>
              <a:rPr lang="ko-KR" altLang="en-US" b="1" dirty="0">
                <a:solidFill>
                  <a:srgbClr val="0000CC"/>
                </a:solidFill>
              </a:rPr>
              <a:t>에 재배되는 수천개의 </a:t>
            </a:r>
            <a:r>
              <a:rPr lang="en-US" altLang="ko-KR" b="1" dirty="0">
                <a:solidFill>
                  <a:srgbClr val="0000CC"/>
                </a:solidFill>
              </a:rPr>
              <a:t>GMO </a:t>
            </a:r>
            <a:r>
              <a:rPr lang="ko-KR" altLang="en-US" b="1" dirty="0">
                <a:solidFill>
                  <a:srgbClr val="0000CC"/>
                </a:solidFill>
              </a:rPr>
              <a:t>품종들의 형질전환된 내 제초제</a:t>
            </a:r>
            <a:r>
              <a:rPr lang="en-US" altLang="ko-KR" b="1" dirty="0">
                <a:solidFill>
                  <a:srgbClr val="0000CC"/>
                </a:solidFill>
              </a:rPr>
              <a:t>(glyphosate, </a:t>
            </a:r>
            <a:r>
              <a:rPr lang="ko-KR" altLang="en-US" b="1" dirty="0" err="1">
                <a:solidFill>
                  <a:srgbClr val="0000CC"/>
                </a:solidFill>
              </a:rPr>
              <a:t>근사미</a:t>
            </a:r>
            <a:r>
              <a:rPr lang="en-US" altLang="ko-KR" b="1" dirty="0">
                <a:solidFill>
                  <a:srgbClr val="0000CC"/>
                </a:solidFill>
              </a:rPr>
              <a:t>) </a:t>
            </a:r>
            <a:r>
              <a:rPr lang="ko-KR" altLang="en-US" b="1" dirty="0">
                <a:solidFill>
                  <a:srgbClr val="0000CC"/>
                </a:solidFill>
              </a:rPr>
              <a:t>특성은 단 하나의 </a:t>
            </a:r>
            <a:r>
              <a:rPr lang="en-US" altLang="ko-KR" b="1" dirty="0">
                <a:solidFill>
                  <a:srgbClr val="0000CC"/>
                </a:solidFill>
              </a:rPr>
              <a:t>event (MON-40-30-3)</a:t>
            </a:r>
            <a:r>
              <a:rPr lang="ko-KR" altLang="en-US" b="1" dirty="0">
                <a:solidFill>
                  <a:srgbClr val="0000CC"/>
                </a:solidFill>
              </a:rPr>
              <a:t>에</a:t>
            </a:r>
            <a:r>
              <a:rPr lang="en-US" altLang="ko-KR" b="1" dirty="0">
                <a:solidFill>
                  <a:srgbClr val="0000CC"/>
                </a:solidFill>
              </a:rPr>
              <a:t> </a:t>
            </a:r>
            <a:r>
              <a:rPr lang="ko-KR" altLang="en-US" b="1" dirty="0">
                <a:solidFill>
                  <a:srgbClr val="0000CC"/>
                </a:solidFill>
              </a:rPr>
              <a:t>유래된 것입니다</a:t>
            </a:r>
            <a:r>
              <a:rPr lang="en-US" altLang="ko-KR" b="1" dirty="0">
                <a:solidFill>
                  <a:srgbClr val="0000CC"/>
                </a:solidFill>
              </a:rPr>
              <a:t>. 2014</a:t>
            </a:r>
            <a:r>
              <a:rPr lang="ko-KR" altLang="en-US" b="1" dirty="0">
                <a:solidFill>
                  <a:srgbClr val="0000CC"/>
                </a:solidFill>
              </a:rPr>
              <a:t>년 에서야 </a:t>
            </a:r>
            <a:r>
              <a:rPr lang="en-US" altLang="ko-KR" b="1" dirty="0">
                <a:solidFill>
                  <a:srgbClr val="0000CC"/>
                </a:solidFill>
              </a:rPr>
              <a:t>Bayer</a:t>
            </a:r>
            <a:r>
              <a:rPr lang="ko-KR" altLang="en-US" b="1" dirty="0">
                <a:solidFill>
                  <a:srgbClr val="0000CC"/>
                </a:solidFill>
              </a:rPr>
              <a:t>가 다른 </a:t>
            </a:r>
            <a:r>
              <a:rPr lang="en-US" altLang="ko-KR" b="1" dirty="0">
                <a:solidFill>
                  <a:srgbClr val="0000CC"/>
                </a:solidFill>
              </a:rPr>
              <a:t>event</a:t>
            </a:r>
            <a:r>
              <a:rPr lang="ko-KR" altLang="en-US" b="1" dirty="0">
                <a:solidFill>
                  <a:srgbClr val="0000CC"/>
                </a:solidFill>
              </a:rPr>
              <a:t>를 활용한 품종이 상품화 하였습니다</a:t>
            </a:r>
            <a:r>
              <a:rPr lang="en-US" altLang="ko-KR" b="1" dirty="0">
                <a:solidFill>
                  <a:srgbClr val="0000CC"/>
                </a:solidFill>
              </a:rPr>
              <a:t>.      </a:t>
            </a:r>
            <a:endParaRPr lang="en-US" altLang="ko-KR" sz="1400" b="1" dirty="0">
              <a:solidFill>
                <a:srgbClr val="0000CC"/>
              </a:solidFill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2016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3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월에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‘Roundup </a:t>
            </a:r>
            <a:r>
              <a:rPr lang="en-US" altLang="ko-KR" b="1" dirty="0">
                <a:solidFill>
                  <a:srgbClr val="0000CC"/>
                </a:solidFill>
                <a:latin typeface="맑은 고딕"/>
                <a:ea typeface="맑은 고딕" panose="020B0503020000020004" pitchFamily="50" charset="-127"/>
              </a:rPr>
              <a:t>Ready’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의 특허가 </a:t>
            </a:r>
            <a:r>
              <a:rPr lang="ko-KR" altLang="en-US" b="1" dirty="0">
                <a:solidFill>
                  <a:srgbClr val="0000CC"/>
                </a:solidFill>
                <a:latin typeface="맑은 고딕"/>
                <a:ea typeface="맑은 고딕" panose="020B0503020000020004" pitchFamily="50" charset="-127"/>
              </a:rPr>
              <a:t>만료 되였다</a:t>
            </a:r>
            <a:r>
              <a:rPr lang="en-US" altLang="ko-KR" b="1" dirty="0">
                <a:solidFill>
                  <a:srgbClr val="0000CC"/>
                </a:solidFill>
                <a:latin typeface="맑은 고딕"/>
                <a:ea typeface="맑은 고딕" panose="020B0503020000020004" pitchFamily="50" charset="-127"/>
              </a:rPr>
              <a:t>. </a:t>
            </a:r>
            <a:r>
              <a:rPr lang="ko-KR" altLang="en-US" b="1" dirty="0">
                <a:solidFill>
                  <a:srgbClr val="0000CC"/>
                </a:solidFill>
                <a:latin typeface="맑은 고딕"/>
                <a:ea typeface="맑은 고딕" panose="020B0503020000020004" pitchFamily="50" charset="-127"/>
              </a:rPr>
              <a:t>앞으로 </a:t>
            </a:r>
            <a:r>
              <a:rPr lang="en-US" altLang="ko-KR" b="1" dirty="0">
                <a:solidFill>
                  <a:srgbClr val="0000CC"/>
                </a:solidFill>
                <a:latin typeface="맑은 고딕"/>
                <a:ea typeface="맑은 고딕" panose="020B0503020000020004" pitchFamily="50" charset="-127"/>
              </a:rPr>
              <a:t>GMO </a:t>
            </a:r>
            <a:r>
              <a:rPr lang="ko-KR" altLang="en-US" b="1" dirty="0">
                <a:solidFill>
                  <a:srgbClr val="0000CC"/>
                </a:solidFill>
                <a:latin typeface="맑은 고딕"/>
                <a:ea typeface="맑은 고딕" panose="020B0503020000020004" pitchFamily="50" charset="-127"/>
              </a:rPr>
              <a:t>종자 시장에 일종의 </a:t>
            </a:r>
            <a:r>
              <a:rPr lang="en-US" altLang="ko-KR" b="1" dirty="0">
                <a:solidFill>
                  <a:srgbClr val="0000CC"/>
                </a:solidFill>
                <a:latin typeface="맑은 고딕"/>
                <a:ea typeface="맑은 고딕" panose="020B0503020000020004" pitchFamily="50" charset="-127"/>
              </a:rPr>
              <a:t>generic </a:t>
            </a:r>
            <a:r>
              <a:rPr lang="ko-KR" altLang="en-US" b="1" dirty="0">
                <a:solidFill>
                  <a:srgbClr val="0000CC"/>
                </a:solidFill>
                <a:latin typeface="맑은 고딕"/>
                <a:ea typeface="맑은 고딕" panose="020B0503020000020004" pitchFamily="50" charset="-127"/>
              </a:rPr>
              <a:t>품종들의 출현에 큰 관심을 가져야 할 것이다</a:t>
            </a:r>
            <a:r>
              <a:rPr lang="en-US" altLang="ko-KR" b="1" dirty="0">
                <a:solidFill>
                  <a:srgbClr val="0000CC"/>
                </a:solidFill>
                <a:latin typeface="맑은 고딕"/>
                <a:ea typeface="맑은 고딕" panose="020B0503020000020004" pitchFamily="50" charset="-127"/>
              </a:rPr>
              <a:t>.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8051" y="200967"/>
            <a:ext cx="11579052" cy="461665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우리가 세계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GMO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종자 시장에 진출하기 위해서 우리 모두가 꼭 알아야 할 사실들</a:t>
            </a:r>
          </a:p>
        </p:txBody>
      </p:sp>
    </p:spTree>
    <p:extLst>
      <p:ext uri="{BB962C8B-B14F-4D97-AF65-F5344CB8AC3E}">
        <p14:creationId xmlns:p14="http://schemas.microsoft.com/office/powerpoint/2010/main" val="2475664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847528" y="44625"/>
            <a:ext cx="8657186" cy="574966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GMO </a:t>
            </a:r>
            <a:r>
              <a:rPr kumimoji="1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식표품에 라벨 붙이는 것에 관한 찬반 논의 핵심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30722" name="Picture 2" descr="http://cfile29.uf.tistory.com/image/191BF93E50A047BA29FBD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08" y="902563"/>
            <a:ext cx="5267251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92085" y="5131555"/>
            <a:ext cx="1080120" cy="646331"/>
          </a:xfrm>
          <a:prstGeom prst="rect">
            <a:avLst/>
          </a:prstGeom>
          <a:solidFill>
            <a:srgbClr val="FFFFCC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소비자의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굴림"/>
              <a:ea typeface="굴림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알 권리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88302" y="4930309"/>
            <a:ext cx="1080120" cy="646331"/>
          </a:xfrm>
          <a:prstGeom prst="rect">
            <a:avLst/>
          </a:prstGeom>
          <a:solidFill>
            <a:srgbClr val="FFFFCC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추가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굴림"/>
              <a:ea typeface="굴림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 비용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5358809" y="936397"/>
            <a:ext cx="6666529" cy="4998795"/>
            <a:chOff x="5358809" y="936397"/>
            <a:chExt cx="6666529" cy="4998795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3"/>
            <a:srcRect l="7046" t="43666" r="68308" b="7667"/>
            <a:stretch/>
          </p:blipFill>
          <p:spPr>
            <a:xfrm>
              <a:off x="5358809" y="936397"/>
              <a:ext cx="6666529" cy="4496840"/>
            </a:xfrm>
            <a:prstGeom prst="rect">
              <a:avLst/>
            </a:prstGeom>
            <a:ln>
              <a:solidFill>
                <a:srgbClr val="0000CC"/>
              </a:solidFill>
            </a:ln>
          </p:spPr>
        </p:pic>
        <p:sp>
          <p:nvSpPr>
            <p:cNvPr id="7" name="직사각형 6"/>
            <p:cNvSpPr/>
            <p:nvPr/>
          </p:nvSpPr>
          <p:spPr>
            <a:xfrm>
              <a:off x="5416937" y="5411972"/>
              <a:ext cx="6608401" cy="523220"/>
            </a:xfrm>
            <a:prstGeom prst="rect">
              <a:avLst/>
            </a:prstGeom>
            <a:solidFill>
              <a:srgbClr val="FFFFCC"/>
            </a:solidFill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출처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: </a:t>
              </a:r>
              <a:r>
                <a:rPr kumimoji="0" lang="ko-KR" altLang="en-US" sz="14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한재학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외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. 2009. GMO 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생산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·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유통실태 파악 및 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GMO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표시 비용 편익분석 연구</a:t>
              </a: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. 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농촌경제연구원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142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87079" y="457482"/>
          <a:ext cx="11603420" cy="59200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6840">
                  <a:extLst>
                    <a:ext uri="{9D8B030D-6E8A-4147-A177-3AD203B41FA5}">
                      <a16:colId xmlns:a16="http://schemas.microsoft.com/office/drawing/2014/main" xmlns="" val="4270335091"/>
                    </a:ext>
                  </a:extLst>
                </a:gridCol>
                <a:gridCol w="911091">
                  <a:extLst>
                    <a:ext uri="{9D8B030D-6E8A-4147-A177-3AD203B41FA5}">
                      <a16:colId xmlns:a16="http://schemas.microsoft.com/office/drawing/2014/main" xmlns="" val="3346217182"/>
                    </a:ext>
                  </a:extLst>
                </a:gridCol>
                <a:gridCol w="911091">
                  <a:extLst>
                    <a:ext uri="{9D8B030D-6E8A-4147-A177-3AD203B41FA5}">
                      <a16:colId xmlns:a16="http://schemas.microsoft.com/office/drawing/2014/main" xmlns="" val="2594718767"/>
                    </a:ext>
                  </a:extLst>
                </a:gridCol>
                <a:gridCol w="911091">
                  <a:extLst>
                    <a:ext uri="{9D8B030D-6E8A-4147-A177-3AD203B41FA5}">
                      <a16:colId xmlns:a16="http://schemas.microsoft.com/office/drawing/2014/main" xmlns="" val="841132293"/>
                    </a:ext>
                  </a:extLst>
                </a:gridCol>
                <a:gridCol w="911091">
                  <a:extLst>
                    <a:ext uri="{9D8B030D-6E8A-4147-A177-3AD203B41FA5}">
                      <a16:colId xmlns:a16="http://schemas.microsoft.com/office/drawing/2014/main" xmlns="" val="2964681735"/>
                    </a:ext>
                  </a:extLst>
                </a:gridCol>
                <a:gridCol w="789280">
                  <a:extLst>
                    <a:ext uri="{9D8B030D-6E8A-4147-A177-3AD203B41FA5}">
                      <a16:colId xmlns:a16="http://schemas.microsoft.com/office/drawing/2014/main" xmlns="" val="528053138"/>
                    </a:ext>
                  </a:extLst>
                </a:gridCol>
                <a:gridCol w="1032902">
                  <a:extLst>
                    <a:ext uri="{9D8B030D-6E8A-4147-A177-3AD203B41FA5}">
                      <a16:colId xmlns:a16="http://schemas.microsoft.com/office/drawing/2014/main" xmlns="" val="1703308905"/>
                    </a:ext>
                  </a:extLst>
                </a:gridCol>
                <a:gridCol w="911091">
                  <a:extLst>
                    <a:ext uri="{9D8B030D-6E8A-4147-A177-3AD203B41FA5}">
                      <a16:colId xmlns:a16="http://schemas.microsoft.com/office/drawing/2014/main" xmlns="" val="1089762417"/>
                    </a:ext>
                  </a:extLst>
                </a:gridCol>
                <a:gridCol w="777931">
                  <a:extLst>
                    <a:ext uri="{9D8B030D-6E8A-4147-A177-3AD203B41FA5}">
                      <a16:colId xmlns:a16="http://schemas.microsoft.com/office/drawing/2014/main" xmlns="" val="1519202043"/>
                    </a:ext>
                  </a:extLst>
                </a:gridCol>
                <a:gridCol w="1044251">
                  <a:extLst>
                    <a:ext uri="{9D8B030D-6E8A-4147-A177-3AD203B41FA5}">
                      <a16:colId xmlns:a16="http://schemas.microsoft.com/office/drawing/2014/main" xmlns="" val="197725949"/>
                    </a:ext>
                  </a:extLst>
                </a:gridCol>
                <a:gridCol w="911091">
                  <a:extLst>
                    <a:ext uri="{9D8B030D-6E8A-4147-A177-3AD203B41FA5}">
                      <a16:colId xmlns:a16="http://schemas.microsoft.com/office/drawing/2014/main" xmlns="" val="3270430914"/>
                    </a:ext>
                  </a:extLst>
                </a:gridCol>
                <a:gridCol w="1485670">
                  <a:extLst>
                    <a:ext uri="{9D8B030D-6E8A-4147-A177-3AD203B41FA5}">
                      <a16:colId xmlns:a16="http://schemas.microsoft.com/office/drawing/2014/main" xmlns="" val="1525775182"/>
                    </a:ext>
                  </a:extLst>
                </a:gridCol>
              </a:tblGrid>
              <a:tr h="666546">
                <a:tc gridSpan="1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>
                          <a:solidFill>
                            <a:srgbClr val="FFFF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한국의 </a:t>
                      </a:r>
                      <a:r>
                        <a:rPr lang="en-US" altLang="ko-KR" sz="2000" dirty="0">
                          <a:solidFill>
                            <a:srgbClr val="FFFF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non-GMO</a:t>
                      </a:r>
                      <a:r>
                        <a:rPr lang="ko-KR" altLang="en-US" sz="2000" dirty="0">
                          <a:solidFill>
                            <a:srgbClr val="FFFF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</a:t>
                      </a:r>
                      <a:r>
                        <a:rPr lang="en-US" altLang="ko-KR" sz="2000" dirty="0">
                          <a:solidFill>
                            <a:srgbClr val="FFFF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GMO </a:t>
                      </a:r>
                      <a:r>
                        <a:rPr lang="ko-KR" altLang="en-US" sz="2000" dirty="0">
                          <a:solidFill>
                            <a:srgbClr val="FFFF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곡물 수입 및 </a:t>
                      </a:r>
                      <a:r>
                        <a:rPr lang="en-US" altLang="ko-KR" sz="2000" dirty="0">
                          <a:solidFill>
                            <a:srgbClr val="FFFF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non-GMO</a:t>
                      </a:r>
                      <a:r>
                        <a:rPr lang="ko-KR" altLang="en-US" sz="2000" dirty="0">
                          <a:solidFill>
                            <a:srgbClr val="FFFF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</a:t>
                      </a:r>
                      <a:r>
                        <a:rPr lang="en-US" altLang="ko-KR" sz="2000" dirty="0">
                          <a:solidFill>
                            <a:srgbClr val="FFFF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GMO </a:t>
                      </a:r>
                      <a:r>
                        <a:rPr lang="ko-KR" altLang="en-US" sz="2000" dirty="0">
                          <a:solidFill>
                            <a:srgbClr val="FFFF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단가</a:t>
                      </a:r>
                      <a:r>
                        <a:rPr lang="en-US" altLang="ko-KR" sz="2000" dirty="0">
                          <a:solidFill>
                            <a:srgbClr val="FFFF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($/</a:t>
                      </a:r>
                      <a:r>
                        <a:rPr lang="ko-KR" altLang="en-US" sz="2000" dirty="0">
                          <a:solidFill>
                            <a:srgbClr val="FFFF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톤</a:t>
                      </a:r>
                      <a:r>
                        <a:rPr lang="en-US" altLang="ko-KR" sz="2000" dirty="0">
                          <a:solidFill>
                            <a:srgbClr val="FFFF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2000" dirty="0">
                          <a:solidFill>
                            <a:srgbClr val="FFFF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차이의 변화 </a:t>
                      </a:r>
                      <a:r>
                        <a:rPr lang="en-US" altLang="ko-KR" sz="1600" dirty="0">
                          <a:solidFill>
                            <a:srgbClr val="FFFF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(2010~2015)</a:t>
                      </a:r>
                      <a:endParaRPr lang="ko-KR" altLang="en-US" sz="1800" dirty="0"/>
                    </a:p>
                  </a:txBody>
                  <a:tcPr anchor="ctr">
                    <a:solidFill>
                      <a:srgbClr val="0000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800" dirty="0"/>
                    </a:p>
                  </a:txBody>
                  <a:tcPr anchor="ctr">
                    <a:solidFill>
                      <a:srgbClr val="0000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02308159"/>
                  </a:ext>
                </a:extLst>
              </a:tr>
              <a:tr h="39624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en-US" altLang="ko-KR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en-US" altLang="ko-KR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연도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국내 생산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곡물 수입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Non-GMO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</a:t>
                      </a:r>
                      <a:endParaRPr lang="en-US" altLang="ko-KR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GMO </a:t>
                      </a: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단가 차이</a:t>
                      </a:r>
                      <a:endParaRPr lang="en-US" altLang="ko-KR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(A -B)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($/</a:t>
                      </a:r>
                      <a:r>
                        <a:rPr lang="ko-KR" altLang="en-US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톤</a:t>
                      </a:r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82747870"/>
                  </a:ext>
                </a:extLst>
              </a:tr>
              <a:tr h="5318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5143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수입 합계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5143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non-GMO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곡물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5143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GMO </a:t>
                      </a: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곡물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4460878"/>
                  </a:ext>
                </a:extLst>
              </a:tr>
              <a:tr h="104997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물량</a:t>
                      </a:r>
                      <a:endParaRPr lang="en-US" altLang="ko-KR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dirty="0" err="1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만톤</a:t>
                      </a: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곡물</a:t>
                      </a:r>
                      <a:endParaRPr lang="en-US" altLang="ko-KR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자급도</a:t>
                      </a:r>
                      <a:endParaRPr lang="en-US" altLang="ko-KR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(%)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물량</a:t>
                      </a:r>
                      <a:endParaRPr lang="en-US" altLang="ko-KR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dirty="0" err="1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만톤</a:t>
                      </a: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액수</a:t>
                      </a:r>
                      <a:endParaRPr lang="en-US" altLang="ko-KR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억달러</a:t>
                      </a: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물량</a:t>
                      </a:r>
                      <a:endParaRPr lang="en-US" altLang="ko-KR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dirty="0" err="1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만톤</a:t>
                      </a: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단가 </a:t>
                      </a: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(A)</a:t>
                      </a:r>
                      <a:endParaRPr lang="en-US" altLang="ko-KR" sz="18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($/</a:t>
                      </a:r>
                      <a:r>
                        <a:rPr lang="ko-KR" altLang="en-US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톤</a:t>
                      </a: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액수</a:t>
                      </a:r>
                      <a:endParaRPr lang="en-US" altLang="ko-KR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억달러</a:t>
                      </a: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물량</a:t>
                      </a:r>
                      <a:endParaRPr lang="en-US" altLang="ko-KR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dirty="0" err="1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만톤</a:t>
                      </a: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단가 </a:t>
                      </a: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(B)</a:t>
                      </a:r>
                      <a:endParaRPr lang="en-US" altLang="ko-KR" sz="18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($/</a:t>
                      </a:r>
                      <a:r>
                        <a:rPr lang="ko-KR" altLang="en-US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톤</a:t>
                      </a: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액수</a:t>
                      </a:r>
                      <a:endParaRPr lang="en-US" altLang="ko-KR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억달러</a:t>
                      </a:r>
                      <a:r>
                        <a:rPr lang="en-US" altLang="ko-KR" sz="14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52387160"/>
                  </a:ext>
                </a:extLst>
              </a:tr>
              <a:tr h="54175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2010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551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27.6</a:t>
                      </a:r>
                      <a:endParaRPr lang="ko-KR" altLang="en-US" sz="16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1,461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39.39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612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294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18.02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848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252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21.37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42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282653270"/>
                  </a:ext>
                </a:extLst>
              </a:tr>
              <a:tr h="49948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2011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484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24.3</a:t>
                      </a:r>
                      <a:endParaRPr lang="ko-KR" altLang="en-US" sz="16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1,422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53.10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641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409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26.24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781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344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26.86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65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96835257"/>
                  </a:ext>
                </a:extLst>
              </a:tr>
              <a:tr h="5334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2012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475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23.7</a:t>
                      </a:r>
                      <a:endParaRPr lang="ko-KR" altLang="en-US" sz="16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1,533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53.23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745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354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26.37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788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341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26.86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501533"/>
                  </a:ext>
                </a:extLst>
              </a:tr>
              <a:tr h="63394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2013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458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23.3</a:t>
                      </a:r>
                      <a:endParaRPr lang="ko-KR" altLang="en-US" sz="16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1,520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55.58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632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427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26.97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888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322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28.21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105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01816665"/>
                  </a:ext>
                </a:extLst>
              </a:tr>
              <a:tr h="5334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2014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483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24.0</a:t>
                      </a:r>
                      <a:endParaRPr lang="ko-KR" altLang="en-US" sz="16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1,571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49.88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489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382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18.66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1,082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288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31.22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94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67634022"/>
                  </a:ext>
                </a:extLst>
              </a:tr>
              <a:tr h="5334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2015</a:t>
                      </a:r>
                      <a:endParaRPr lang="ko-KR" altLang="en-US" sz="18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481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23.8</a:t>
                      </a:r>
                      <a:endParaRPr lang="ko-KR" altLang="en-US" sz="16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1,617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43.37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592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333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19.73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1,024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231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23.64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102</a:t>
                      </a:r>
                      <a:endParaRPr lang="ko-KR" altLang="en-US" sz="2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6565261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073349" y="6550223"/>
            <a:ext cx="9980428" cy="307777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출처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농림축식품부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2016. </a:t>
            </a:r>
            <a:r>
              <a:rPr kumimoji="0" lang="ko-KR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농림축식품주요통계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및 </a:t>
            </a:r>
            <a:r>
              <a:rPr kumimoji="0" lang="ko-KR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한국바이오안전성정보센터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2016.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수입신고 및 수출통보현황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재정리 </a:t>
            </a:r>
          </a:p>
        </p:txBody>
      </p:sp>
    </p:spTree>
    <p:extLst>
      <p:ext uri="{BB962C8B-B14F-4D97-AF65-F5344CB8AC3E}">
        <p14:creationId xmlns:p14="http://schemas.microsoft.com/office/powerpoint/2010/main" val="18203493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325" y="159490"/>
            <a:ext cx="11929730" cy="6263253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V. </a:t>
            </a:r>
            <a:r>
              <a:rPr kumimoji="1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끝내며</a:t>
            </a:r>
            <a:endParaRPr kumimoji="1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굴림"/>
              <a:ea typeface="굴림"/>
              <a:cs typeface="+mn-cs"/>
            </a:endParaRPr>
          </a:p>
          <a:p>
            <a:pPr marL="914400" marR="0" lvl="1" indent="-4572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이제 우리나라에서는 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찬성파와 반대파 간에 최소공통분수를 찾아 양자 간에 양자 간에 소통이 시작되어야 한다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914400" marR="0" lvl="1" indent="-4572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1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914400" marR="0" lvl="1" indent="-4572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세계 식량 위기는 필연적이다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사전에 준비해야 한다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후진국의 인구 폭증 억제와 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확대 이용이 그 한 방법이다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</a:p>
          <a:p>
            <a:pPr marL="914400" marR="0" lvl="1" indent="-4572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를 반대하는 분들의 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위해성에 대해서는 다음과 같은 안전망이  있다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1371600" marR="0" lvl="2" indent="-4572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인체 유해성</a:t>
            </a: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일부 유해 한다는 실험 결과가 현실로 재현되지 않고 있다</a:t>
            </a: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1371600" marR="0" lvl="2" indent="-4572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슈퍼 잡초</a:t>
            </a: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   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자연계에 </a:t>
            </a: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glyphosate(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예</a:t>
            </a: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근사미</a:t>
            </a: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 </a:t>
            </a:r>
            <a:r>
              <a:rPr kumimoji="1" lang="ko-KR" alt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대랼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살포하기 전에는 전혀 문제 되지 않는다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  <a:endParaRPr kumimoji="1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1200150" marR="0" lvl="2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생물다양성 훼손</a:t>
            </a: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 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멸종</a:t>
            </a: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滅種</a:t>
            </a: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과 재배 품종 수의 감소의 차이를 제대로 이해하지 못한 결과이다</a:t>
            </a:r>
            <a:r>
              <a:rPr kumimoji="1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</a:p>
          <a:p>
            <a:pPr marL="800100" marR="0" lvl="1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에 이익과 해악에 관해서는 실사구시 적이어야 한다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선동이나 지나친 이념 편향을 지양되어야 한다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914400" marR="0" lvl="1" indent="-4572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농민의 품종선택권과 최대 이윤 추구권은 확실하게 보장되어야 한다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914400" marR="0" lvl="1" indent="-4572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를 포함한 농업생명공학의 각종 혜택은 우리 한국도 공유하고 향유하여야 한다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</a:p>
          <a:p>
            <a:pPr marL="914400" marR="0" lvl="1" indent="-4572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이제 겨우 발전 초기 단계인 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GMO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을 그 잠재력을 무시하고 짓 밟는 것은 인류 발전에 역행하는 것이다 </a:t>
            </a:r>
            <a:endParaRPr kumimoji="1" lang="ko-KR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6482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8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9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6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MasterTemplate">
  <a:themeElements>
    <a:clrScheme name="MasterTemplat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aster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asterTemplat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Templat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Templat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Templat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9_기본 디자인">
  <a:themeElements>
    <a:clrScheme name="10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8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8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10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7_기본 디자인">
  <a:themeElements>
    <a:clrScheme name="14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4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14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3_기본 디자인">
  <a:themeElements>
    <a:clrScheme name="3_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3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3_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7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2_발표자료">
  <a:themeElements>
    <a:clrScheme name="2_발표자료 2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0099CC"/>
      </a:accent1>
      <a:accent2>
        <a:srgbClr val="993300"/>
      </a:accent2>
      <a:accent3>
        <a:srgbClr val="FFFFFF"/>
      </a:accent3>
      <a:accent4>
        <a:srgbClr val="174578"/>
      </a:accent4>
      <a:accent5>
        <a:srgbClr val="AACAE2"/>
      </a:accent5>
      <a:accent6>
        <a:srgbClr val="8A2D00"/>
      </a:accent6>
      <a:hlink>
        <a:srgbClr val="008080"/>
      </a:hlink>
      <a:folHlink>
        <a:srgbClr val="969696"/>
      </a:folHlink>
    </a:clrScheme>
    <a:fontScheme name="2_발표자료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발표자료 1">
        <a:dk1>
          <a:srgbClr val="666699"/>
        </a:dk1>
        <a:lt1>
          <a:srgbClr val="FFFFFF"/>
        </a:lt1>
        <a:dk2>
          <a:srgbClr val="000000"/>
        </a:dk2>
        <a:lt2>
          <a:srgbClr val="F7F4D5"/>
        </a:lt2>
        <a:accent1>
          <a:srgbClr val="72B88E"/>
        </a:accent1>
        <a:accent2>
          <a:srgbClr val="917FC9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8372B6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발표자료 2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0099CC"/>
        </a:accent1>
        <a:accent2>
          <a:srgbClr val="993300"/>
        </a:accent2>
        <a:accent3>
          <a:srgbClr val="FFFFFF"/>
        </a:accent3>
        <a:accent4>
          <a:srgbClr val="174578"/>
        </a:accent4>
        <a:accent5>
          <a:srgbClr val="AACAE2"/>
        </a:accent5>
        <a:accent6>
          <a:srgbClr val="8A2D00"/>
        </a:accent6>
        <a:hlink>
          <a:srgbClr val="00808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발표자료 3">
        <a:dk1>
          <a:srgbClr val="29698D"/>
        </a:dk1>
        <a:lt1>
          <a:srgbClr val="FFFFFF"/>
        </a:lt1>
        <a:dk2>
          <a:srgbClr val="000000"/>
        </a:dk2>
        <a:lt2>
          <a:srgbClr val="D6E1E2"/>
        </a:lt2>
        <a:accent1>
          <a:srgbClr val="647B25"/>
        </a:accent1>
        <a:accent2>
          <a:srgbClr val="C27C0A"/>
        </a:accent2>
        <a:accent3>
          <a:srgbClr val="FFFFFF"/>
        </a:accent3>
        <a:accent4>
          <a:srgbClr val="215978"/>
        </a:accent4>
        <a:accent5>
          <a:srgbClr val="B8BFAC"/>
        </a:accent5>
        <a:accent6>
          <a:srgbClr val="B07008"/>
        </a:accent6>
        <a:hlink>
          <a:srgbClr val="99CC00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4_발표자료">
  <a:themeElements>
    <a:clrScheme name="2_발표자료 2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0099CC"/>
      </a:accent1>
      <a:accent2>
        <a:srgbClr val="993300"/>
      </a:accent2>
      <a:accent3>
        <a:srgbClr val="FFFFFF"/>
      </a:accent3>
      <a:accent4>
        <a:srgbClr val="174578"/>
      </a:accent4>
      <a:accent5>
        <a:srgbClr val="AACAE2"/>
      </a:accent5>
      <a:accent6>
        <a:srgbClr val="8A2D00"/>
      </a:accent6>
      <a:hlink>
        <a:srgbClr val="008080"/>
      </a:hlink>
      <a:folHlink>
        <a:srgbClr val="969696"/>
      </a:folHlink>
    </a:clrScheme>
    <a:fontScheme name="2_발표자료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발표자료 1">
        <a:dk1>
          <a:srgbClr val="666699"/>
        </a:dk1>
        <a:lt1>
          <a:srgbClr val="FFFFFF"/>
        </a:lt1>
        <a:dk2>
          <a:srgbClr val="000000"/>
        </a:dk2>
        <a:lt2>
          <a:srgbClr val="F7F4D5"/>
        </a:lt2>
        <a:accent1>
          <a:srgbClr val="72B88E"/>
        </a:accent1>
        <a:accent2>
          <a:srgbClr val="917FC9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8372B6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발표자료 2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0099CC"/>
        </a:accent1>
        <a:accent2>
          <a:srgbClr val="993300"/>
        </a:accent2>
        <a:accent3>
          <a:srgbClr val="FFFFFF"/>
        </a:accent3>
        <a:accent4>
          <a:srgbClr val="174578"/>
        </a:accent4>
        <a:accent5>
          <a:srgbClr val="AACAE2"/>
        </a:accent5>
        <a:accent6>
          <a:srgbClr val="8A2D00"/>
        </a:accent6>
        <a:hlink>
          <a:srgbClr val="00808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발표자료 3">
        <a:dk1>
          <a:srgbClr val="29698D"/>
        </a:dk1>
        <a:lt1>
          <a:srgbClr val="FFFFFF"/>
        </a:lt1>
        <a:dk2>
          <a:srgbClr val="000000"/>
        </a:dk2>
        <a:lt2>
          <a:srgbClr val="D6E1E2"/>
        </a:lt2>
        <a:accent1>
          <a:srgbClr val="647B25"/>
        </a:accent1>
        <a:accent2>
          <a:srgbClr val="C27C0A"/>
        </a:accent2>
        <a:accent3>
          <a:srgbClr val="FFFFFF"/>
        </a:accent3>
        <a:accent4>
          <a:srgbClr val="215978"/>
        </a:accent4>
        <a:accent5>
          <a:srgbClr val="B8BFAC"/>
        </a:accent5>
        <a:accent6>
          <a:srgbClr val="B07008"/>
        </a:accent6>
        <a:hlink>
          <a:srgbClr val="99CC00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33501</TotalTime>
  <Words>4112</Words>
  <Application>Microsoft Office PowerPoint</Application>
  <PresentationFormat>와이드스크린</PresentationFormat>
  <Paragraphs>771</Paragraphs>
  <Slides>34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14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60" baseType="lpstr">
      <vt:lpstr>HY견고딕</vt:lpstr>
      <vt:lpstr>HY견명조</vt:lpstr>
      <vt:lpstr>HY궁서B</vt:lpstr>
      <vt:lpstr>굴림</vt:lpstr>
      <vt:lpstr>궁서</vt:lpstr>
      <vt:lpstr>맑은 고딕</vt:lpstr>
      <vt:lpstr>휴먼둥근헤드라인</vt:lpstr>
      <vt:lpstr>Arial</vt:lpstr>
      <vt:lpstr>Times New Roman</vt:lpstr>
      <vt:lpstr>Verdana</vt:lpstr>
      <vt:lpstr>Wingdings</vt:lpstr>
      <vt:lpstr>Office 테마</vt:lpstr>
      <vt:lpstr>8_Office 테마</vt:lpstr>
      <vt:lpstr>2_Office 테마</vt:lpstr>
      <vt:lpstr>9_Office 테마</vt:lpstr>
      <vt:lpstr>6_Office 테마</vt:lpstr>
      <vt:lpstr>MasterTemplate</vt:lpstr>
      <vt:lpstr>19_기본 디자인</vt:lpstr>
      <vt:lpstr>17_기본 디자인</vt:lpstr>
      <vt:lpstr>3_Default Design</vt:lpstr>
      <vt:lpstr>12_Office 테마</vt:lpstr>
      <vt:lpstr>3_기본 디자인</vt:lpstr>
      <vt:lpstr>7_Office 테마</vt:lpstr>
      <vt:lpstr>2_발표자료</vt:lpstr>
      <vt:lpstr>4_발표자료</vt:lpstr>
      <vt:lpstr>차트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i</dc:creator>
  <cp:lastModifiedBy>user</cp:lastModifiedBy>
  <cp:revision>330</cp:revision>
  <dcterms:created xsi:type="dcterms:W3CDTF">2016-11-17T15:04:18Z</dcterms:created>
  <dcterms:modified xsi:type="dcterms:W3CDTF">2016-12-19T01:05:54Z</dcterms:modified>
</cp:coreProperties>
</file>