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Default Extension="fntdata" ContentType="application/x-fontdata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67" r:id="rId2"/>
    <p:sldId id="268" r:id="rId3"/>
    <p:sldId id="270" r:id="rId4"/>
    <p:sldId id="271" r:id="rId5"/>
    <p:sldId id="269" r:id="rId6"/>
  </p:sldIdLst>
  <p:sldSz cx="9144000" cy="6858000" type="screen4x3"/>
  <p:notesSz cx="6858000" cy="9144000"/>
  <p:embeddedFontLst>
    <p:embeddedFont>
      <p:font typeface="CJ ONLYONE Bold" pitchFamily="18" charset="-127"/>
      <p:regular r:id="rId7"/>
    </p:embeddedFont>
    <p:embeddedFont>
      <p:font typeface="나눔명조" pitchFamily="18" charset="-127"/>
      <p:regular r:id="rId8"/>
      <p:bold r:id="rId9"/>
    </p:embeddedFont>
    <p:embeddedFont>
      <p:font typeface="CJ ONLYONE Medium" pitchFamily="18" charset="-127"/>
      <p:regular r:id="rId10"/>
    </p:embeddedFont>
    <p:embeddedFont>
      <p:font typeface="맑은 고딕" pitchFamily="50" charset="-127"/>
      <p:regular r:id="rId11"/>
      <p:bold r:id="rId12"/>
    </p:embeddedFont>
    <p:embeddedFont>
      <p:font typeface="JBold" pitchFamily="18" charset="-127"/>
      <p:regular r:id="rId13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50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font" Target="fonts/font7.fntdata"/><Relationship Id="rId3" Type="http://schemas.openxmlformats.org/officeDocument/2006/relationships/slide" Target="slides/slide2.xml"/><Relationship Id="rId7" Type="http://schemas.openxmlformats.org/officeDocument/2006/relationships/font" Target="fonts/font1.fntdata"/><Relationship Id="rId12" Type="http://schemas.openxmlformats.org/officeDocument/2006/relationships/font" Target="fonts/font6.fntdata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font" Target="fonts/font3.fntdata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03C7B-E753-4956-B6C5-DDD63AE272BE}" type="datetimeFigureOut">
              <a:rPr lang="ko-KR" altLang="en-US" smtClean="0"/>
              <a:pPr/>
              <a:t>2016-05-27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F28D1-08D0-4AC0-80A8-51FF0A43041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03C7B-E753-4956-B6C5-DDD63AE272BE}" type="datetimeFigureOut">
              <a:rPr lang="ko-KR" altLang="en-US" smtClean="0"/>
              <a:pPr/>
              <a:t>2016-05-27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F28D1-08D0-4AC0-80A8-51FF0A43041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03C7B-E753-4956-B6C5-DDD63AE272BE}" type="datetimeFigureOut">
              <a:rPr lang="ko-KR" altLang="en-US" smtClean="0"/>
              <a:pPr/>
              <a:t>2016-05-27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F28D1-08D0-4AC0-80A8-51FF0A43041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03C7B-E753-4956-B6C5-DDD63AE272BE}" type="datetimeFigureOut">
              <a:rPr lang="ko-KR" altLang="en-US" smtClean="0"/>
              <a:pPr/>
              <a:t>2016-05-27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F28D1-08D0-4AC0-80A8-51FF0A43041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03C7B-E753-4956-B6C5-DDD63AE272BE}" type="datetimeFigureOut">
              <a:rPr lang="ko-KR" altLang="en-US" smtClean="0"/>
              <a:pPr/>
              <a:t>2016-05-27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F28D1-08D0-4AC0-80A8-51FF0A43041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03C7B-E753-4956-B6C5-DDD63AE272BE}" type="datetimeFigureOut">
              <a:rPr lang="ko-KR" altLang="en-US" smtClean="0"/>
              <a:pPr/>
              <a:t>2016-05-27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F28D1-08D0-4AC0-80A8-51FF0A43041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03C7B-E753-4956-B6C5-DDD63AE272BE}" type="datetimeFigureOut">
              <a:rPr lang="ko-KR" altLang="en-US" smtClean="0"/>
              <a:pPr/>
              <a:t>2016-05-27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F28D1-08D0-4AC0-80A8-51FF0A43041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03C7B-E753-4956-B6C5-DDD63AE272BE}" type="datetimeFigureOut">
              <a:rPr lang="ko-KR" altLang="en-US" smtClean="0"/>
              <a:pPr/>
              <a:t>2016-05-27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F28D1-08D0-4AC0-80A8-51FF0A43041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03C7B-E753-4956-B6C5-DDD63AE272BE}" type="datetimeFigureOut">
              <a:rPr lang="ko-KR" altLang="en-US" smtClean="0"/>
              <a:pPr/>
              <a:t>2016-05-27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F28D1-08D0-4AC0-80A8-51FF0A43041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03C7B-E753-4956-B6C5-DDD63AE272BE}" type="datetimeFigureOut">
              <a:rPr lang="ko-KR" altLang="en-US" smtClean="0"/>
              <a:pPr/>
              <a:t>2016-05-27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F28D1-08D0-4AC0-80A8-51FF0A43041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03C7B-E753-4956-B6C5-DDD63AE272BE}" type="datetimeFigureOut">
              <a:rPr lang="ko-KR" altLang="en-US" smtClean="0"/>
              <a:pPr/>
              <a:t>2016-05-27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F28D1-08D0-4AC0-80A8-51FF0A43041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첫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텍스트 개체 틀 4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205038"/>
            <a:ext cx="9144000" cy="1072800"/>
          </a:xfrm>
          <a:solidFill>
            <a:srgbClr val="DCE6F2"/>
          </a:solidFill>
        </p:spPr>
        <p:txBody>
          <a:bodyPr numCol="1" anchor="ctr"/>
          <a:lstStyle>
            <a:lvl1pPr algn="ctr">
              <a:defRPr sz="2800">
                <a:solidFill>
                  <a:schemeClr val="tx1"/>
                </a:solidFill>
                <a:latin typeface="CJ ONLYONE Bold" pitchFamily="18" charset="-127"/>
                <a:ea typeface="CJ ONLYONE Bold" pitchFamily="18" charset="-127"/>
              </a:defRPr>
            </a:lvl1pPr>
          </a:lstStyle>
          <a:p>
            <a:pPr lvl="0"/>
            <a:r>
              <a:rPr lang="en-US" altLang="ko-KR" dirty="0" smtClean="0"/>
              <a:t>CJ </a:t>
            </a:r>
            <a:r>
              <a:rPr lang="en-US" altLang="ko-KR" dirty="0" err="1" smtClean="0"/>
              <a:t>onlyone</a:t>
            </a:r>
            <a:r>
              <a:rPr lang="en-US" altLang="ko-KR" dirty="0" smtClean="0"/>
              <a:t> bold 28pt.</a:t>
            </a:r>
            <a:endParaRPr lang="ko-KR" altLang="en-US" dirty="0"/>
          </a:p>
        </p:txBody>
      </p:sp>
      <p:sp>
        <p:nvSpPr>
          <p:cNvPr id="17" name="텍스트 개체 틀 16"/>
          <p:cNvSpPr>
            <a:spLocks noGrp="1"/>
          </p:cNvSpPr>
          <p:nvPr userDrawn="1">
            <p:ph type="body" sz="quarter" idx="11"/>
          </p:nvPr>
        </p:nvSpPr>
        <p:spPr>
          <a:xfrm>
            <a:off x="3008046" y="5157192"/>
            <a:ext cx="3124200" cy="431800"/>
          </a:xfrm>
        </p:spPr>
        <p:txBody>
          <a:bodyPr anchor="ctr"/>
          <a:lstStyle>
            <a:lvl1pPr algn="ctr">
              <a:lnSpc>
                <a:spcPct val="100000"/>
              </a:lnSpc>
              <a:spcBef>
                <a:spcPts val="1200"/>
              </a:spcBef>
              <a:defRPr>
                <a:solidFill>
                  <a:schemeClr val="tx1"/>
                </a:solidFill>
              </a:defRPr>
            </a:lvl1pPr>
          </a:lstStyle>
          <a:p>
            <a:pPr lvl="0"/>
            <a:endParaRPr lang="ko-KR" altLang="en-US" dirty="0"/>
          </a:p>
        </p:txBody>
      </p:sp>
      <p:pic>
        <p:nvPicPr>
          <p:cNvPr id="19" name="Picture 23" descr="gnb"/>
          <p:cNvPicPr>
            <a:picLocks noChangeAspect="1" noChangeArrowheads="1"/>
          </p:cNvPicPr>
          <p:nvPr userDrawn="1"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42033" y="192832"/>
            <a:ext cx="1505338" cy="815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텍스트 개체 틀 16"/>
          <p:cNvSpPr>
            <a:spLocks noGrp="1"/>
          </p:cNvSpPr>
          <p:nvPr userDrawn="1">
            <p:ph type="body" sz="quarter" idx="12"/>
          </p:nvPr>
        </p:nvSpPr>
        <p:spPr>
          <a:xfrm>
            <a:off x="3008046" y="5589240"/>
            <a:ext cx="3124200" cy="431800"/>
          </a:xfrm>
        </p:spPr>
        <p:txBody>
          <a:bodyPr anchor="ctr"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pPr lvl="0"/>
            <a:endParaRPr lang="ko-KR" altLang="en-US" dirty="0"/>
          </a:p>
        </p:txBody>
      </p:sp>
    </p:spTree>
  </p:cSld>
  <p:clrMapOvr>
    <a:masterClrMapping/>
  </p:clrMapOvr>
  <p:transition advClick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본문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6"/>
          <p:cNvSpPr>
            <a:spLocks noGrp="1" noChangeArrowheads="1"/>
          </p:cNvSpPr>
          <p:nvPr>
            <p:ph idx="1"/>
          </p:nvPr>
        </p:nvSpPr>
        <p:spPr bwMode="auto">
          <a:xfrm>
            <a:off x="178777" y="206375"/>
            <a:ext cx="2750527" cy="28733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vert="horz" wrap="none" lIns="0" tIns="0" rIns="0" bIns="0" numCol="1" anchor="b" anchorCtr="0" compatLnSpc="1">
            <a:prstTxWarp prst="textNoShape">
              <a:avLst/>
            </a:prstTxWarp>
          </a:bodyPr>
          <a:lstStyle>
            <a:lvl1pPr>
              <a:defRPr sz="14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altLang="ko-KR" dirty="0" smtClean="0"/>
              <a:t>Title</a:t>
            </a:r>
          </a:p>
        </p:txBody>
      </p:sp>
      <p:sp>
        <p:nvSpPr>
          <p:cNvPr id="7" name="Rectangle 12"/>
          <p:cNvSpPr>
            <a:spLocks noChangeArrowheads="1"/>
          </p:cNvSpPr>
          <p:nvPr userDrawn="1"/>
        </p:nvSpPr>
        <p:spPr bwMode="auto">
          <a:xfrm>
            <a:off x="17" y="548680"/>
            <a:ext cx="9141073" cy="360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rot="10800000" anchor="ctr"/>
          <a:lstStyle/>
          <a:p>
            <a:pPr algn="ctr" eaLnBrk="0" fontAlgn="t" latinLnBrk="0" hangingPunct="0">
              <a:spcBef>
                <a:spcPts val="1700"/>
              </a:spcBef>
              <a:spcAft>
                <a:spcPct val="0"/>
              </a:spcAft>
              <a:defRPr/>
            </a:pPr>
            <a:endParaRPr kumimoji="1" lang="ko-KR" altLang="en-US" sz="1200" b="1" dirty="0">
              <a:solidFill>
                <a:srgbClr val="00206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" name="Rectangle 14"/>
          <p:cNvSpPr>
            <a:spLocks noChangeArrowheads="1"/>
          </p:cNvSpPr>
          <p:nvPr userDrawn="1"/>
        </p:nvSpPr>
        <p:spPr bwMode="auto">
          <a:xfrm>
            <a:off x="8862349" y="6669484"/>
            <a:ext cx="366346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pPr algn="ctr" defTabSz="912813" fontAlgn="base" latinLnBrk="0">
              <a:spcBef>
                <a:spcPct val="0"/>
              </a:spcBef>
              <a:spcAft>
                <a:spcPct val="0"/>
              </a:spcAft>
              <a:defRPr/>
            </a:pPr>
            <a:fld id="{26429E71-343C-464D-BB6F-8C9B77FE3FCA}" type="slidenum">
              <a:rPr kumimoji="1" lang="en-US" altLang="ko-KR" sz="800">
                <a:solidFill>
                  <a:srgbClr val="000000"/>
                </a:solidFill>
                <a:latin typeface="JBold" pitchFamily="18" charset="-127"/>
                <a:ea typeface="JBold" pitchFamily="18" charset="-127"/>
              </a:rPr>
              <a:pPr algn="ctr" defTabSz="912813"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kumimoji="1" lang="en-US" altLang="ko-KR" sz="800" dirty="0">
              <a:solidFill>
                <a:srgbClr val="000000"/>
              </a:solidFill>
              <a:latin typeface="JBold" pitchFamily="18" charset="-127"/>
              <a:ea typeface="JBold" pitchFamily="18" charset="-127"/>
            </a:endParaRPr>
          </a:p>
        </p:txBody>
      </p:sp>
    </p:spTree>
  </p:cSld>
  <p:clrMapOvr>
    <a:masterClrMapping/>
  </p:clrMapOvr>
  <p:transition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503C7B-E753-4956-B6C5-DDD63AE272BE}" type="datetimeFigureOut">
              <a:rPr lang="ko-KR" altLang="en-US" smtClean="0"/>
              <a:pPr/>
              <a:t>2016-05-27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2F28D1-08D0-4AC0-80A8-51FF0A43041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텍스트 개체 틀 5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>
              <a:buNone/>
            </a:pPr>
            <a:r>
              <a:rPr lang="en-US" altLang="ko-KR" dirty="0" smtClean="0"/>
              <a:t>CJ Blossom Park </a:t>
            </a:r>
            <a:endParaRPr lang="ko-KR" altLang="en-US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heerim.com/assets/attach/project/f06bd386d66dcccf7eae2f5117aa676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825384"/>
            <a:ext cx="4538586" cy="3060000"/>
          </a:xfrm>
          <a:prstGeom prst="rect">
            <a:avLst/>
          </a:prstGeom>
          <a:noFill/>
        </p:spPr>
      </p:pic>
      <p:pic>
        <p:nvPicPr>
          <p:cNvPr id="5" name="Picture 2" descr="http://www.heerim.com/assets/attach/project/7069caa4bb1a75c228c68234700ecc4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4507248" cy="30600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4644008" y="4121785"/>
            <a:ext cx="3995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latin typeface="CJ ONLYONE Bold" pitchFamily="18" charset="-127"/>
                <a:ea typeface="CJ ONLYONE Bold" pitchFamily="18" charset="-127"/>
              </a:rPr>
              <a:t>사업</a:t>
            </a:r>
            <a:r>
              <a:rPr lang="en-US" altLang="ko-KR" dirty="0" smtClean="0">
                <a:latin typeface="CJ ONLYONE Bold" pitchFamily="18" charset="-127"/>
                <a:ea typeface="CJ ONLYONE Bold" pitchFamily="18" charset="-127"/>
              </a:rPr>
              <a:t> </a:t>
            </a:r>
            <a:r>
              <a:rPr lang="ko-KR" altLang="en-US" dirty="0" smtClean="0">
                <a:latin typeface="CJ ONLYONE Bold" pitchFamily="18" charset="-127"/>
                <a:ea typeface="CJ ONLYONE Bold" pitchFamily="18" charset="-127"/>
              </a:rPr>
              <a:t>규모</a:t>
            </a:r>
            <a:endParaRPr lang="ko-KR" altLang="en-US" dirty="0">
              <a:latin typeface="CJ ONLYONE Bold" pitchFamily="18" charset="-127"/>
              <a:ea typeface="CJ ONLYONE Bold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860032" y="4481825"/>
            <a:ext cx="36004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altLang="ko-KR" sz="1600" dirty="0" smtClean="0">
                <a:latin typeface="나눔명조" pitchFamily="18" charset="-127"/>
                <a:ea typeface="나눔명조" pitchFamily="18" charset="-127"/>
              </a:rPr>
              <a:t> </a:t>
            </a:r>
            <a:r>
              <a:rPr lang="ko-KR" altLang="en-US" sz="1600" b="1" dirty="0" smtClean="0">
                <a:latin typeface="나눔명조" pitchFamily="18" charset="-127"/>
                <a:ea typeface="나눔명조" pitchFamily="18" charset="-127"/>
              </a:rPr>
              <a:t>사업기간</a:t>
            </a:r>
            <a:r>
              <a:rPr lang="en-US" altLang="ko-KR" sz="1600" b="1" dirty="0" smtClean="0">
                <a:latin typeface="나눔명조" pitchFamily="18" charset="-127"/>
                <a:ea typeface="나눔명조" pitchFamily="18" charset="-127"/>
              </a:rPr>
              <a:t>: </a:t>
            </a:r>
            <a:r>
              <a:rPr lang="en-US" altLang="ko-KR" sz="1600" dirty="0" smtClean="0">
                <a:latin typeface="나눔명조" pitchFamily="18" charset="-127"/>
                <a:ea typeface="나눔명조" pitchFamily="18" charset="-127"/>
              </a:rPr>
              <a:t>2011.8 ~ 2015.09</a:t>
            </a:r>
          </a:p>
          <a:p>
            <a:pPr>
              <a:buFont typeface="Arial" pitchFamily="34" charset="0"/>
              <a:buChar char="•"/>
            </a:pPr>
            <a:r>
              <a:rPr lang="en-US" altLang="ko-KR" sz="1600" dirty="0">
                <a:latin typeface="나눔명조" pitchFamily="18" charset="-127"/>
                <a:ea typeface="나눔명조" pitchFamily="18" charset="-127"/>
              </a:rPr>
              <a:t> </a:t>
            </a:r>
            <a:r>
              <a:rPr lang="ko-KR" altLang="en-US" sz="1600" b="1" dirty="0" smtClean="0">
                <a:latin typeface="나눔명조" pitchFamily="18" charset="-127"/>
                <a:ea typeface="나눔명조" pitchFamily="18" charset="-127"/>
              </a:rPr>
              <a:t>대지면적</a:t>
            </a:r>
            <a:r>
              <a:rPr lang="en-US" altLang="ko-KR" sz="1600" b="1" dirty="0" smtClean="0">
                <a:latin typeface="나눔명조" pitchFamily="18" charset="-127"/>
                <a:ea typeface="나눔명조" pitchFamily="18" charset="-127"/>
              </a:rPr>
              <a:t>: </a:t>
            </a:r>
            <a:r>
              <a:rPr lang="ko-KR" altLang="en-US" sz="1600" dirty="0" smtClean="0">
                <a:latin typeface="나눔명조" pitchFamily="18" charset="-127"/>
                <a:ea typeface="나눔명조" pitchFamily="18" charset="-127"/>
              </a:rPr>
              <a:t>연구소 부지 </a:t>
            </a:r>
            <a:r>
              <a:rPr lang="en-US" altLang="ko-KR" sz="1600" dirty="0" smtClean="0">
                <a:latin typeface="나눔명조" pitchFamily="18" charset="-127"/>
                <a:ea typeface="나눔명조" pitchFamily="18" charset="-127"/>
              </a:rPr>
              <a:t>35,319.5 m</a:t>
            </a:r>
            <a:r>
              <a:rPr lang="en-US" altLang="ko-KR" sz="1600" baseline="30000" dirty="0" smtClean="0">
                <a:latin typeface="나눔명조" pitchFamily="18" charset="-127"/>
                <a:ea typeface="나눔명조" pitchFamily="18" charset="-127"/>
              </a:rPr>
              <a:t>2</a:t>
            </a:r>
            <a:endParaRPr lang="en-US" altLang="ko-KR" sz="1600" dirty="0" smtClean="0">
              <a:latin typeface="나눔명조" pitchFamily="18" charset="-127"/>
              <a:ea typeface="나눔명조" pitchFamily="18" charset="-127"/>
            </a:endParaRPr>
          </a:p>
          <a:p>
            <a:pPr>
              <a:buFont typeface="Arial" pitchFamily="34" charset="0"/>
              <a:buChar char="•"/>
            </a:pPr>
            <a:r>
              <a:rPr lang="en-US" altLang="ko-KR" sz="1600" dirty="0">
                <a:latin typeface="나눔명조" pitchFamily="18" charset="-127"/>
                <a:ea typeface="나눔명조" pitchFamily="18" charset="-127"/>
              </a:rPr>
              <a:t> </a:t>
            </a:r>
            <a:r>
              <a:rPr lang="ko-KR" altLang="en-US" sz="1600" b="1" dirty="0" smtClean="0">
                <a:latin typeface="나눔명조" pitchFamily="18" charset="-127"/>
                <a:ea typeface="나눔명조" pitchFamily="18" charset="-127"/>
              </a:rPr>
              <a:t>건축면적</a:t>
            </a:r>
            <a:r>
              <a:rPr lang="en-US" altLang="ko-KR" sz="1600" b="1" dirty="0" smtClean="0">
                <a:latin typeface="나눔명조" pitchFamily="18" charset="-127"/>
                <a:ea typeface="나눔명조" pitchFamily="18" charset="-127"/>
              </a:rPr>
              <a:t>: </a:t>
            </a:r>
            <a:r>
              <a:rPr lang="en-US" altLang="ko-KR" sz="1600" dirty="0" smtClean="0">
                <a:latin typeface="나눔명조" pitchFamily="18" charset="-127"/>
                <a:ea typeface="나눔명조" pitchFamily="18" charset="-127"/>
              </a:rPr>
              <a:t>11,721 m</a:t>
            </a:r>
            <a:r>
              <a:rPr lang="en-US" altLang="ko-KR" sz="1600" baseline="30000" dirty="0" smtClean="0">
                <a:latin typeface="나눔명조" pitchFamily="18" charset="-127"/>
                <a:ea typeface="나눔명조" pitchFamily="18" charset="-127"/>
              </a:rPr>
              <a:t>2</a:t>
            </a:r>
            <a:endParaRPr lang="en-US" altLang="ko-KR" sz="1600" dirty="0" smtClean="0">
              <a:latin typeface="나눔명조" pitchFamily="18" charset="-127"/>
              <a:ea typeface="나눔명조" pitchFamily="18" charset="-127"/>
            </a:endParaRPr>
          </a:p>
          <a:p>
            <a:pPr>
              <a:buFont typeface="Arial" pitchFamily="34" charset="0"/>
              <a:buChar char="•"/>
            </a:pPr>
            <a:r>
              <a:rPr lang="en-US" altLang="ko-KR" sz="1600" dirty="0" smtClean="0">
                <a:latin typeface="나눔명조" pitchFamily="18" charset="-127"/>
                <a:ea typeface="나눔명조" pitchFamily="18" charset="-127"/>
              </a:rPr>
              <a:t> </a:t>
            </a:r>
            <a:r>
              <a:rPr lang="ko-KR" altLang="en-US" sz="1600" b="1" dirty="0" smtClean="0">
                <a:latin typeface="나눔명조" pitchFamily="18" charset="-127"/>
                <a:ea typeface="나눔명조" pitchFamily="18" charset="-127"/>
              </a:rPr>
              <a:t>연면적</a:t>
            </a:r>
            <a:r>
              <a:rPr lang="en-US" altLang="ko-KR" sz="1600" b="1" dirty="0" smtClean="0">
                <a:latin typeface="나눔명조" pitchFamily="18" charset="-127"/>
                <a:ea typeface="나눔명조" pitchFamily="18" charset="-127"/>
              </a:rPr>
              <a:t>: </a:t>
            </a:r>
            <a:r>
              <a:rPr lang="en-US" altLang="ko-KR" sz="1600" dirty="0" smtClean="0">
                <a:latin typeface="나눔명조" pitchFamily="18" charset="-127"/>
                <a:ea typeface="나눔명조" pitchFamily="18" charset="-127"/>
              </a:rPr>
              <a:t>109,907 m</a:t>
            </a:r>
            <a:r>
              <a:rPr lang="en-US" altLang="ko-KR" sz="1600" baseline="30000" dirty="0" smtClean="0">
                <a:latin typeface="나눔명조" pitchFamily="18" charset="-127"/>
                <a:ea typeface="나눔명조" pitchFamily="18" charset="-127"/>
              </a:rPr>
              <a:t>2</a:t>
            </a:r>
            <a:endParaRPr lang="en-US" altLang="ko-KR" sz="1600" dirty="0" smtClean="0">
              <a:latin typeface="나눔명조" pitchFamily="18" charset="-127"/>
              <a:ea typeface="나눔명조" pitchFamily="18" charset="-127"/>
            </a:endParaRPr>
          </a:p>
          <a:p>
            <a:pPr>
              <a:buFont typeface="Arial" pitchFamily="34" charset="0"/>
              <a:buChar char="•"/>
            </a:pPr>
            <a:r>
              <a:rPr lang="en-US" altLang="ko-KR" sz="1600" b="1" dirty="0">
                <a:latin typeface="나눔명조" pitchFamily="18" charset="-127"/>
                <a:ea typeface="나눔명조" pitchFamily="18" charset="-127"/>
              </a:rPr>
              <a:t> </a:t>
            </a:r>
            <a:r>
              <a:rPr lang="ko-KR" altLang="en-US" sz="1600" b="1" dirty="0" smtClean="0">
                <a:latin typeface="나눔명조" pitchFamily="18" charset="-127"/>
                <a:ea typeface="나눔명조" pitchFamily="18" charset="-127"/>
              </a:rPr>
              <a:t>사업규모</a:t>
            </a:r>
            <a:r>
              <a:rPr lang="en-US" altLang="ko-KR" sz="1600" b="1" dirty="0" smtClean="0">
                <a:latin typeface="나눔명조" pitchFamily="18" charset="-127"/>
                <a:ea typeface="나눔명조" pitchFamily="18" charset="-127"/>
              </a:rPr>
              <a:t>: </a:t>
            </a:r>
            <a:r>
              <a:rPr lang="ko-KR" altLang="en-US" sz="1600" dirty="0" smtClean="0">
                <a:latin typeface="나눔명조" pitchFamily="18" charset="-127"/>
                <a:ea typeface="나눔명조" pitchFamily="18" charset="-127"/>
              </a:rPr>
              <a:t>지하</a:t>
            </a:r>
            <a:r>
              <a:rPr lang="en-US" altLang="ko-KR" sz="1600" dirty="0" smtClean="0">
                <a:latin typeface="나눔명조" pitchFamily="18" charset="-127"/>
                <a:ea typeface="나눔명조" pitchFamily="18" charset="-127"/>
              </a:rPr>
              <a:t>3</a:t>
            </a:r>
            <a:r>
              <a:rPr lang="ko-KR" altLang="en-US" sz="1600" dirty="0" smtClean="0">
                <a:latin typeface="나눔명조" pitchFamily="18" charset="-127"/>
                <a:ea typeface="나눔명조" pitchFamily="18" charset="-127"/>
              </a:rPr>
              <a:t>층 </a:t>
            </a:r>
            <a:r>
              <a:rPr lang="en-US" altLang="ko-KR" sz="1600" dirty="0" smtClean="0">
                <a:latin typeface="나눔명조" pitchFamily="18" charset="-127"/>
                <a:ea typeface="나눔명조" pitchFamily="18" charset="-127"/>
              </a:rPr>
              <a:t>~ </a:t>
            </a:r>
            <a:r>
              <a:rPr lang="ko-KR" altLang="en-US" sz="1600" dirty="0" smtClean="0">
                <a:latin typeface="나눔명조" pitchFamily="18" charset="-127"/>
                <a:ea typeface="나눔명조" pitchFamily="18" charset="-127"/>
              </a:rPr>
              <a:t>지상</a:t>
            </a:r>
            <a:r>
              <a:rPr lang="en-US" altLang="ko-KR" sz="1600" dirty="0" smtClean="0">
                <a:latin typeface="나눔명조" pitchFamily="18" charset="-127"/>
                <a:ea typeface="나눔명조" pitchFamily="18" charset="-127"/>
              </a:rPr>
              <a:t>13</a:t>
            </a:r>
            <a:r>
              <a:rPr lang="ko-KR" altLang="en-US" sz="1600" dirty="0" smtClean="0">
                <a:latin typeface="나눔명조" pitchFamily="18" charset="-127"/>
                <a:ea typeface="나눔명조" pitchFamily="18" charset="-127"/>
              </a:rPr>
              <a:t>층</a:t>
            </a:r>
            <a:endParaRPr lang="en-US" altLang="ko-KR" sz="1600" dirty="0" smtClean="0">
              <a:latin typeface="나눔명조" pitchFamily="18" charset="-127"/>
              <a:ea typeface="나눔명조" pitchFamily="18" charset="-127"/>
            </a:endParaRPr>
          </a:p>
        </p:txBody>
      </p:sp>
      <p:pic>
        <p:nvPicPr>
          <p:cNvPr id="8" name="Picture 2" descr="http://heerim.com/assets/attach/project/4cf0366e5a3a38fdde03de08537e8b5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8960"/>
            <a:ext cx="4561490" cy="30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79512" y="188640"/>
            <a:ext cx="71287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 smtClean="0">
                <a:latin typeface="CJ ONLYONE Medium" pitchFamily="18" charset="-127"/>
                <a:ea typeface="CJ ONLYONE Medium" pitchFamily="18" charset="-127"/>
              </a:rPr>
              <a:t>상호소통으로 시너지를 만듭니다</a:t>
            </a:r>
            <a:endParaRPr lang="ko-KR" altLang="en-US" sz="2000" dirty="0">
              <a:latin typeface="CJ ONLYONE Medium" pitchFamily="18" charset="-127"/>
              <a:ea typeface="CJ ONLYONE Medium" pitchFamily="18" charset="-127"/>
            </a:endParaRPr>
          </a:p>
        </p:txBody>
      </p:sp>
      <p:pic>
        <p:nvPicPr>
          <p:cNvPr id="6" name="Picture 2" descr="M:\9.기타 사진\00206B9A0053160527151224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 rot="16200000">
            <a:off x="3112609" y="545131"/>
            <a:ext cx="2780928" cy="791471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539552" y="908720"/>
            <a:ext cx="7920880" cy="181588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600" dirty="0" smtClean="0">
                <a:latin typeface="CJ ONLYONE Medium" pitchFamily="18" charset="-127"/>
                <a:ea typeface="CJ ONLYONE Medium" pitchFamily="18" charset="-127"/>
              </a:rPr>
              <a:t>  CJ Blossom Park</a:t>
            </a:r>
            <a:r>
              <a:rPr lang="ko-KR" altLang="en-US" sz="1600" dirty="0" smtClean="0"/>
              <a:t>는 </a:t>
            </a:r>
            <a:r>
              <a:rPr lang="en-US" altLang="ko-KR" sz="1600" dirty="0" smtClean="0">
                <a:latin typeface="CJ ONLYONE Medium" pitchFamily="18" charset="-127"/>
                <a:ea typeface="CJ ONLYONE Medium" pitchFamily="18" charset="-127"/>
              </a:rPr>
              <a:t>CJ</a:t>
            </a:r>
            <a:r>
              <a:rPr lang="ko-KR" altLang="en-US" sz="1600" dirty="0" smtClean="0">
                <a:latin typeface="CJ ONLYONE Medium" pitchFamily="18" charset="-127"/>
                <a:ea typeface="CJ ONLYONE Medium" pitchFamily="18" charset="-127"/>
              </a:rPr>
              <a:t>제일제당㈜</a:t>
            </a:r>
            <a:r>
              <a:rPr lang="ko-KR" altLang="en-US" sz="1600" dirty="0" smtClean="0"/>
              <a:t>의 대표 </a:t>
            </a:r>
            <a:r>
              <a:rPr lang="en-US" altLang="ko-KR" sz="1600" dirty="0" smtClean="0"/>
              <a:t>R&amp;D </a:t>
            </a:r>
            <a:r>
              <a:rPr lang="ko-KR" altLang="en-US" sz="1600" dirty="0" smtClean="0"/>
              <a:t>연구센터로서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분산되어 있던</a:t>
            </a:r>
            <a:endParaRPr lang="en-US" altLang="ko-KR" sz="1600" dirty="0" smtClean="0"/>
          </a:p>
          <a:p>
            <a:r>
              <a:rPr lang="ko-KR" altLang="en-US" sz="1600" dirty="0" smtClean="0">
                <a:latin typeface="CJ ONLYONE Medium" pitchFamily="18" charset="-127"/>
                <a:ea typeface="CJ ONLYONE Medium" pitchFamily="18" charset="-127"/>
              </a:rPr>
              <a:t>제일제당</a:t>
            </a:r>
            <a:r>
              <a:rPr lang="ko-KR" altLang="en-US" sz="1600" dirty="0" smtClean="0"/>
              <a:t>의 연구조직을 통합사이트로 구축하고 연구지원 기능의 통합운영을 통해서 효율성을 극대화 할 수 있는 연구 공간입니다</a:t>
            </a:r>
            <a:r>
              <a:rPr lang="en-US" altLang="ko-KR" sz="1600" dirty="0" smtClean="0"/>
              <a:t>. </a:t>
            </a:r>
          </a:p>
          <a:p>
            <a:endParaRPr lang="en-US" altLang="ko-KR" sz="1600" dirty="0" smtClean="0"/>
          </a:p>
          <a:p>
            <a:r>
              <a:rPr lang="en-US" altLang="ko-KR" sz="1600" dirty="0"/>
              <a:t> </a:t>
            </a:r>
            <a:r>
              <a:rPr lang="en-US" altLang="ko-KR" sz="1600" dirty="0" smtClean="0"/>
              <a:t> </a:t>
            </a:r>
            <a:r>
              <a:rPr lang="ko-KR" altLang="en-US" sz="1600" dirty="0" smtClean="0"/>
              <a:t>식품연구소</a:t>
            </a:r>
            <a:r>
              <a:rPr lang="en-US" altLang="ko-KR" sz="1600" dirty="0" smtClean="0"/>
              <a:t>, BIO</a:t>
            </a:r>
            <a:r>
              <a:rPr lang="ko-KR" altLang="en-US" sz="1600" dirty="0" smtClean="0"/>
              <a:t>기술연구소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생물자원연구소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소재연구소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품질안전센터 등 </a:t>
            </a:r>
            <a:r>
              <a:rPr lang="en-US" altLang="ko-KR" sz="1600" dirty="0" smtClean="0">
                <a:latin typeface="CJ ONLYONE Medium" pitchFamily="18" charset="-127"/>
                <a:ea typeface="CJ ONLYONE Medium" pitchFamily="18" charset="-127"/>
              </a:rPr>
              <a:t>CJ</a:t>
            </a:r>
            <a:r>
              <a:rPr lang="ko-KR" altLang="en-US" sz="1600" dirty="0" smtClean="0"/>
              <a:t>의 미래를 위한 핵심 </a:t>
            </a:r>
            <a:r>
              <a:rPr lang="en-US" altLang="ko-KR" sz="1600" dirty="0" smtClean="0"/>
              <a:t>R&amp;D </a:t>
            </a:r>
            <a:r>
              <a:rPr lang="ko-KR" altLang="en-US" sz="1600" dirty="0" smtClean="0"/>
              <a:t>분야가 통합되어 강력한 시너지를 만들어 냅니다</a:t>
            </a:r>
            <a:r>
              <a:rPr lang="en-US" altLang="ko-KR" sz="1600" dirty="0" smtClean="0"/>
              <a:t>. </a:t>
            </a:r>
          </a:p>
          <a:p>
            <a:endParaRPr lang="ko-KR" altLang="en-US" sz="1600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79512" y="188640"/>
            <a:ext cx="71287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 smtClean="0">
                <a:latin typeface="CJ ONLYONE Medium" pitchFamily="18" charset="-127"/>
                <a:ea typeface="CJ ONLYONE Medium" pitchFamily="18" charset="-127"/>
              </a:rPr>
              <a:t>새로운 문화를 만듭니다</a:t>
            </a:r>
            <a:endParaRPr lang="ko-KR" altLang="en-US" sz="2000" dirty="0">
              <a:latin typeface="CJ ONLYONE Medium" pitchFamily="18" charset="-127"/>
              <a:ea typeface="CJ ONLYONE Medium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9552" y="908720"/>
            <a:ext cx="7920880" cy="107721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600" dirty="0" smtClean="0">
                <a:latin typeface="CJ ONLYONE Medium" pitchFamily="18" charset="-127"/>
                <a:ea typeface="CJ ONLYONE Medium" pitchFamily="18" charset="-127"/>
              </a:rPr>
              <a:t>  CJ Blossom Park</a:t>
            </a:r>
            <a:r>
              <a:rPr lang="ko-KR" altLang="en-US" sz="1600" dirty="0" smtClean="0"/>
              <a:t>는 최적의 연구환경과 시스템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창의적 인 공간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연구에 몰두할 수 있는 연구문화를 만듭니다</a:t>
            </a:r>
            <a:r>
              <a:rPr lang="en-US" altLang="ko-KR" sz="1600" dirty="0" smtClean="0"/>
              <a:t>. </a:t>
            </a:r>
          </a:p>
          <a:p>
            <a:r>
              <a:rPr lang="ko-KR" altLang="en-US" sz="1600" dirty="0" smtClean="0">
                <a:latin typeface="+mn-ea"/>
              </a:rPr>
              <a:t>열린 소통과 창의적인 아이디어 공유를 통해 </a:t>
            </a:r>
            <a:r>
              <a:rPr lang="en-US" altLang="ko-KR" sz="1600" dirty="0">
                <a:latin typeface="+mn-ea"/>
              </a:rPr>
              <a:t> </a:t>
            </a:r>
            <a:r>
              <a:rPr lang="ko-KR" altLang="en-US" sz="1600" dirty="0" smtClean="0">
                <a:latin typeface="+mn-ea"/>
              </a:rPr>
              <a:t>시너지를 극대화하여 세상에 단 하나 밖에 없는 새로움을 창조하고</a:t>
            </a:r>
            <a:r>
              <a:rPr lang="en-US" altLang="ko-KR" sz="1600" dirty="0" smtClean="0">
                <a:latin typeface="+mn-ea"/>
              </a:rPr>
              <a:t>, </a:t>
            </a:r>
            <a:r>
              <a:rPr lang="ko-KR" altLang="en-US" sz="1600" dirty="0" smtClean="0">
                <a:latin typeface="+mn-ea"/>
              </a:rPr>
              <a:t>글로벌 컴퍼니로 성장하는 시작점이 될 것 입니다</a:t>
            </a:r>
            <a:endParaRPr lang="ko-KR" altLang="en-US" sz="1600" dirty="0"/>
          </a:p>
        </p:txBody>
      </p:sp>
      <p:pic>
        <p:nvPicPr>
          <p:cNvPr id="8" name="Picture 2" descr="http://heerim.com/assets/attach/project/4cf0366e5a3a38fdde03de08537e8b5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3393336"/>
            <a:ext cx="4561490" cy="3060000"/>
          </a:xfrm>
          <a:prstGeom prst="rect">
            <a:avLst/>
          </a:prstGeom>
          <a:noFill/>
        </p:spPr>
      </p:pic>
      <p:pic>
        <p:nvPicPr>
          <p:cNvPr id="9" name="Picture 2" descr="http://heerim.com/assets/attach/project/3c92ff65b2f1167a85265f2495322a1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204864"/>
            <a:ext cx="4590000" cy="3060000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79512" y="188640"/>
            <a:ext cx="71287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 smtClean="0">
                <a:latin typeface="CJ ONLYONE Medium" pitchFamily="18" charset="-127"/>
                <a:ea typeface="CJ ONLYONE Medium" pitchFamily="18" charset="-127"/>
              </a:rPr>
              <a:t>꽃잎이 공간이 되었습니다</a:t>
            </a:r>
            <a:r>
              <a:rPr lang="en-US" altLang="ko-KR" sz="2000" dirty="0" smtClean="0">
                <a:latin typeface="CJ ONLYONE Medium" pitchFamily="18" charset="-127"/>
                <a:ea typeface="CJ ONLYONE Medium" pitchFamily="18" charset="-127"/>
              </a:rPr>
              <a:t>. </a:t>
            </a:r>
            <a:endParaRPr lang="ko-KR" altLang="en-US" sz="2000" dirty="0">
              <a:latin typeface="CJ ONLYONE Medium" pitchFamily="18" charset="-127"/>
              <a:ea typeface="CJ ONLYONE Medium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1520" y="4114815"/>
            <a:ext cx="8640960" cy="230832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latin typeface="CJ ONLYONE Medium" pitchFamily="18" charset="-127"/>
                <a:ea typeface="CJ ONLYONE Medium" pitchFamily="18" charset="-127"/>
              </a:rPr>
              <a:t> </a:t>
            </a:r>
            <a:r>
              <a:rPr lang="en-US" altLang="ko-KR" sz="1600" dirty="0" smtClean="0">
                <a:latin typeface="CJ ONLYONE Medium" pitchFamily="18" charset="-127"/>
                <a:ea typeface="CJ ONLYONE Medium" pitchFamily="18" charset="-127"/>
              </a:rPr>
              <a:t> </a:t>
            </a:r>
            <a:r>
              <a:rPr lang="ko-KR" altLang="en-US" sz="1600" dirty="0" smtClean="0"/>
              <a:t>건강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즐거움 편리를 의미하는 세 개의 꽃잎으로 이루어진 로고 디자인은 세계 시장과 </a:t>
            </a:r>
            <a:endParaRPr lang="en-US" altLang="ko-KR" sz="1600" dirty="0" smtClean="0"/>
          </a:p>
          <a:p>
            <a:r>
              <a:rPr lang="ko-KR" altLang="en-US" sz="1600" dirty="0" smtClean="0"/>
              <a:t>고객을 향해 만개하는 꽃처럼 피어나는 </a:t>
            </a:r>
            <a:r>
              <a:rPr lang="en-US" altLang="ko-KR" sz="1600" dirty="0" smtClean="0">
                <a:latin typeface="CJ ONLYONE Bold" pitchFamily="18" charset="-127"/>
                <a:ea typeface="CJ ONLYONE Bold" pitchFamily="18" charset="-127"/>
              </a:rPr>
              <a:t>CJ</a:t>
            </a:r>
            <a:r>
              <a:rPr lang="ko-KR" altLang="en-US" sz="1600" dirty="0" smtClean="0"/>
              <a:t>를 상징합니다</a:t>
            </a:r>
            <a:r>
              <a:rPr lang="en-US" altLang="ko-KR" sz="1600" dirty="0" smtClean="0"/>
              <a:t>. </a:t>
            </a:r>
          </a:p>
          <a:p>
            <a:endParaRPr lang="en-US" altLang="ko-KR" sz="1600" dirty="0"/>
          </a:p>
          <a:p>
            <a:r>
              <a:rPr lang="ko-KR" altLang="en-US" sz="1600" dirty="0" smtClean="0"/>
              <a:t>  발아한 씨앗의 줄기에서부터 잎과 꽃이 터져 나오듯이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연구소의 공간 역시 중앙의 </a:t>
            </a:r>
            <a:endParaRPr lang="en-US" altLang="ko-KR" sz="1600" dirty="0" smtClean="0"/>
          </a:p>
          <a:p>
            <a:r>
              <a:rPr lang="ko-KR" altLang="en-US" sz="1600" dirty="0" err="1" smtClean="0"/>
              <a:t>아트리움으로부터</a:t>
            </a:r>
            <a:r>
              <a:rPr lang="ko-KR" altLang="en-US" sz="1600" dirty="0" smtClean="0"/>
              <a:t> 시작되는 공간을 계획하였습니다</a:t>
            </a:r>
            <a:r>
              <a:rPr lang="en-US" altLang="ko-KR" sz="1600" dirty="0" smtClean="0"/>
              <a:t>. </a:t>
            </a:r>
            <a:r>
              <a:rPr lang="ko-KR" altLang="en-US" sz="1600" dirty="0" smtClean="0"/>
              <a:t> </a:t>
            </a:r>
            <a:endParaRPr lang="en-US" altLang="ko-KR" sz="1600" dirty="0" smtClean="0"/>
          </a:p>
          <a:p>
            <a:endParaRPr lang="en-US" altLang="ko-KR" sz="1600" dirty="0">
              <a:latin typeface="CJ ONLYONE Medium" pitchFamily="18" charset="-127"/>
              <a:ea typeface="CJ ONLYONE Medium" pitchFamily="18" charset="-127"/>
            </a:endParaRPr>
          </a:p>
          <a:p>
            <a:r>
              <a:rPr lang="en-US" altLang="ko-KR" sz="1600" dirty="0" smtClean="0">
                <a:latin typeface="CJ ONLYONE Medium" pitchFamily="18" charset="-127"/>
                <a:ea typeface="CJ ONLYONE Medium" pitchFamily="18" charset="-127"/>
              </a:rPr>
              <a:t>  CJ Blossom Park</a:t>
            </a:r>
            <a:r>
              <a:rPr lang="ko-KR" altLang="en-US" sz="1600" dirty="0" smtClean="0"/>
              <a:t>는 협업과 네트워킹이라는 요소를 공간 자체에서 반영하여 </a:t>
            </a:r>
            <a:endParaRPr lang="en-US" altLang="ko-KR" sz="1600" dirty="0" smtClean="0"/>
          </a:p>
          <a:p>
            <a:r>
              <a:rPr lang="ko-KR" altLang="en-US" sz="1600" dirty="0" smtClean="0"/>
              <a:t>새로운 시너지를 창출할 수 있는 공간으로 탄생시켰다는 점에서 의의를 갖고 있습니다</a:t>
            </a:r>
            <a:r>
              <a:rPr lang="en-US" altLang="ko-KR" sz="1600" dirty="0" smtClean="0"/>
              <a:t>. </a:t>
            </a:r>
          </a:p>
          <a:p>
            <a:endParaRPr lang="ko-KR" altLang="en-US" sz="1600" dirty="0"/>
          </a:p>
        </p:txBody>
      </p:sp>
      <p:pic>
        <p:nvPicPr>
          <p:cNvPr id="8" name="Picture 2" descr="http://heerim.com/assets/attach/project/d3d3a52174a4a2be2b191fd96df2b95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15" y="801048"/>
            <a:ext cx="4591793" cy="3060000"/>
          </a:xfrm>
          <a:prstGeom prst="rect">
            <a:avLst/>
          </a:prstGeom>
          <a:noFill/>
        </p:spPr>
      </p:pic>
      <p:pic>
        <p:nvPicPr>
          <p:cNvPr id="9" name="Picture 2" descr="http://www.heerim.com/assets/attach/project/2b83ff208e2550a5f58b12861e6b206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801048"/>
            <a:ext cx="4559720" cy="3060000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211</Words>
  <Application>Microsoft Office PowerPoint</Application>
  <PresentationFormat>화면 슬라이드 쇼(4:3)</PresentationFormat>
  <Paragraphs>24</Paragraphs>
  <Slides>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13" baseType="lpstr">
      <vt:lpstr>굴림</vt:lpstr>
      <vt:lpstr>Arial</vt:lpstr>
      <vt:lpstr>CJ ONLYONE Bold</vt:lpstr>
      <vt:lpstr>나눔명조</vt:lpstr>
      <vt:lpstr>CJ ONLYONE Medium</vt:lpstr>
      <vt:lpstr>맑은 고딕</vt:lpstr>
      <vt:lpstr>JBold</vt:lpstr>
      <vt:lpstr>Office 테마</vt:lpstr>
      <vt:lpstr>슬라이드 1</vt:lpstr>
      <vt:lpstr>슬라이드 2</vt:lpstr>
      <vt:lpstr>슬라이드 3</vt:lpstr>
      <vt:lpstr>슬라이드 4</vt:lpstr>
      <vt:lpstr>슬라이드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CJ_노병훈</dc:creator>
  <cp:lastModifiedBy>CJ_노병훈</cp:lastModifiedBy>
  <cp:revision>5</cp:revision>
  <dcterms:created xsi:type="dcterms:W3CDTF">2016-05-27T05:51:14Z</dcterms:created>
  <dcterms:modified xsi:type="dcterms:W3CDTF">2016-05-27T07:24:54Z</dcterms:modified>
</cp:coreProperties>
</file>